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56" r:id="rId1"/>
    <p:sldMasterId id="2147483877" r:id="rId2"/>
    <p:sldMasterId id="2147483890" r:id="rId3"/>
  </p:sldMasterIdLst>
  <p:notesMasterIdLst>
    <p:notesMasterId r:id="rId70"/>
  </p:notesMasterIdLst>
  <p:sldIdLst>
    <p:sldId id="256" r:id="rId4"/>
    <p:sldId id="269" r:id="rId5"/>
    <p:sldId id="268" r:id="rId6"/>
    <p:sldId id="270" r:id="rId7"/>
    <p:sldId id="271" r:id="rId8"/>
    <p:sldId id="276" r:id="rId9"/>
    <p:sldId id="318" r:id="rId10"/>
    <p:sldId id="277" r:id="rId11"/>
    <p:sldId id="328" r:id="rId12"/>
    <p:sldId id="278" r:id="rId13"/>
    <p:sldId id="279" r:id="rId14"/>
    <p:sldId id="280" r:id="rId15"/>
    <p:sldId id="282" r:id="rId16"/>
    <p:sldId id="283" r:id="rId17"/>
    <p:sldId id="337" r:id="rId18"/>
    <p:sldId id="284" r:id="rId19"/>
    <p:sldId id="285" r:id="rId20"/>
    <p:sldId id="336" r:id="rId21"/>
    <p:sldId id="287" r:id="rId22"/>
    <p:sldId id="286" r:id="rId23"/>
    <p:sldId id="289" r:id="rId24"/>
    <p:sldId id="290" r:id="rId25"/>
    <p:sldId id="292" r:id="rId26"/>
    <p:sldId id="291" r:id="rId27"/>
    <p:sldId id="294" r:id="rId28"/>
    <p:sldId id="330" r:id="rId29"/>
    <p:sldId id="304" r:id="rId30"/>
    <p:sldId id="296" r:id="rId31"/>
    <p:sldId id="300" r:id="rId32"/>
    <p:sldId id="301" r:id="rId33"/>
    <p:sldId id="299" r:id="rId34"/>
    <p:sldId id="302" r:id="rId35"/>
    <p:sldId id="303" r:id="rId36"/>
    <p:sldId id="298" r:id="rId37"/>
    <p:sldId id="297" r:id="rId38"/>
    <p:sldId id="305" r:id="rId39"/>
    <p:sldId id="313" r:id="rId40"/>
    <p:sldId id="306" r:id="rId41"/>
    <p:sldId id="307" r:id="rId42"/>
    <p:sldId id="308" r:id="rId43"/>
    <p:sldId id="312" r:id="rId44"/>
    <p:sldId id="310" r:id="rId45"/>
    <p:sldId id="311" r:id="rId46"/>
    <p:sldId id="314" r:id="rId47"/>
    <p:sldId id="315" r:id="rId48"/>
    <p:sldId id="327" r:id="rId49"/>
    <p:sldId id="331" r:id="rId50"/>
    <p:sldId id="332" r:id="rId51"/>
    <p:sldId id="333" r:id="rId52"/>
    <p:sldId id="317" r:id="rId53"/>
    <p:sldId id="316" r:id="rId54"/>
    <p:sldId id="344" r:id="rId55"/>
    <p:sldId id="338" r:id="rId56"/>
    <p:sldId id="339" r:id="rId57"/>
    <p:sldId id="343" r:id="rId58"/>
    <p:sldId id="340" r:id="rId59"/>
    <p:sldId id="341" r:id="rId60"/>
    <p:sldId id="281" r:id="rId61"/>
    <p:sldId id="346" r:id="rId62"/>
    <p:sldId id="347" r:id="rId63"/>
    <p:sldId id="348" r:id="rId64"/>
    <p:sldId id="357" r:id="rId65"/>
    <p:sldId id="352" r:id="rId66"/>
    <p:sldId id="356" r:id="rId67"/>
    <p:sldId id="354" r:id="rId68"/>
    <p:sldId id="355" r:id="rId6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5ED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486" autoAdjust="0"/>
  </p:normalViewPr>
  <p:slideViewPr>
    <p:cSldViewPr>
      <p:cViewPr varScale="1">
        <p:scale>
          <a:sx n="103" d="100"/>
          <a:sy n="103" d="100"/>
        </p:scale>
        <p:origin x="178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2" Type="http://schemas.openxmlformats.org/officeDocument/2006/relationships/image" Target="../media/image10.emf"/><Relationship Id="rId1" Type="http://schemas.openxmlformats.org/officeDocument/2006/relationships/image" Target="../media/image9.emf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7" Type="http://schemas.openxmlformats.org/officeDocument/2006/relationships/image" Target="../media/image23.emf"/><Relationship Id="rId2" Type="http://schemas.openxmlformats.org/officeDocument/2006/relationships/image" Target="../media/image18.emf"/><Relationship Id="rId1" Type="http://schemas.openxmlformats.org/officeDocument/2006/relationships/image" Target="../media/image17.emf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image" Target="../media/image4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409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9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5DA5EFA-BEA6-49F7-8801-69D95428599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7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6B75C832-04E3-4F9E-9FF3-5B9A3E680F2A}" type="slidenum">
              <a:rPr lang="zh-CN" altLang="en-US" smtClean="0">
                <a:latin typeface="Arial" panose="020B0604020202020204" pitchFamily="34" charset="0"/>
              </a:rPr>
              <a:pPr/>
              <a:t>15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/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748F0D64-A9D4-442F-ACA7-AC513469A378}" type="slidenum">
              <a:rPr lang="zh-CN" altLang="en-US" smtClean="0">
                <a:latin typeface="Arial" panose="020B0604020202020204" pitchFamily="34" charset="0"/>
              </a:rPr>
              <a:pPr/>
              <a:t>17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22501D37-E6A3-42BF-8F17-888240CAB15B}" type="slidenum">
              <a:rPr lang="zh-CN" altLang="en-US" smtClean="0">
                <a:latin typeface="Arial" panose="020B0604020202020204" pitchFamily="34" charset="0"/>
              </a:rPr>
              <a:pPr/>
              <a:t>20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45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7395DA87-6027-454D-94A5-DE457BA1F119}" type="slidenum">
              <a:rPr lang="zh-CN" altLang="en-US" smtClean="0">
                <a:latin typeface="Arial" panose="020B0604020202020204" pitchFamily="34" charset="0"/>
              </a:rPr>
              <a:pPr/>
              <a:t>36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6861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AE5CD837-7F6E-424B-B71D-E47536884219}" type="slidenum">
              <a:rPr lang="zh-CN" altLang="en-US" smtClean="0">
                <a:latin typeface="Arial" panose="020B0604020202020204" pitchFamily="34" charset="0"/>
              </a:rPr>
              <a:pPr/>
              <a:t>39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7066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9D97D90D-83BE-49D7-A106-D3A4CA7F7B43}" type="slidenum">
              <a:rPr lang="zh-CN" altLang="en-US" smtClean="0">
                <a:latin typeface="Arial" panose="020B0604020202020204" pitchFamily="34" charset="0"/>
              </a:rPr>
              <a:pPr/>
              <a:t>40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DA5EFA-BEA6-49F7-8801-69D95428599E}" type="slidenum">
              <a:rPr lang="zh-CN" altLang="en-US" smtClean="0"/>
              <a:pPr>
                <a:defRPr/>
              </a:pPr>
              <a:t>52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942031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3972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2367A5E7-F8F5-4DB4-9DB5-55EC91FECB77}" type="slidenum">
              <a:rPr kumimoji="1" lang="zh-CN" altLang="en-US" smtClean="0">
                <a:latin typeface="Arial" panose="020B0604020202020204" pitchFamily="34" charset="0"/>
              </a:rPr>
              <a:pPr/>
              <a:t>53</a:t>
            </a:fld>
            <a:endParaRPr kumimoji="1" lang="zh-CN" altLang="en-US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60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2E4B8615-25F8-4392-93C9-1AC294C4BCC0}" type="slidenum">
              <a:rPr lang="zh-CN" altLang="en-US" smtClean="0">
                <a:latin typeface="Arial" panose="020B0604020202020204" pitchFamily="34" charset="0"/>
              </a:rPr>
              <a:pPr/>
              <a:t>54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9092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9796CF4C-FD16-4B96-8D00-D21BA973C230}" type="slidenum">
              <a:rPr kumimoji="1" lang="zh-CN" altLang="en-US" smtClean="0">
                <a:latin typeface="Arial" panose="020B0604020202020204" pitchFamily="34" charset="0"/>
              </a:rPr>
              <a:pPr/>
              <a:t>57</a:t>
            </a:fld>
            <a:endParaRPr kumimoji="1" lang="zh-CN" altLang="en-US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36562" indent="-436562">
              <a:buSzPct val="100000"/>
              <a:buAutoNum type="arabicPeriod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2728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16388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C6CFFAC3-804D-4316-B1E9-3934543551C7}" type="slidenum">
              <a:rPr lang="zh-CN" altLang="en-US" smtClean="0">
                <a:latin typeface="Arial" panose="020B0604020202020204" pitchFamily="34" charset="0"/>
              </a:rPr>
              <a:pPr/>
              <a:t>9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20484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9FC00ABD-2DE3-4BFB-8D98-FDC8A40B06E3}" type="slidenum">
              <a:rPr lang="zh-CN" altLang="en-US" smtClean="0">
                <a:latin typeface="Arial" panose="020B0604020202020204" pitchFamily="34" charset="0"/>
              </a:rPr>
              <a:pPr/>
              <a:t>11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10D25B33-8D8F-4E88-98ED-B51764323AD7}" type="slidenum">
              <a:rPr lang="zh-CN" altLang="en-US" smtClean="0">
                <a:latin typeface="Arial" panose="020B0604020202020204" pitchFamily="34" charset="0"/>
              </a:rPr>
              <a:pPr/>
              <a:t>12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2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313FEA47-F278-4050-B04F-8663636BB51A}" type="slidenum">
              <a:rPr lang="zh-CN" altLang="en-US" smtClean="0">
                <a:latin typeface="Arial" panose="020B0604020202020204" pitchFamily="34" charset="0"/>
              </a:rPr>
              <a:pPr/>
              <a:t>14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标题幻灯片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2"/>
          <p:cNvSpPr>
            <a:spLocks noChangeArrowheads="1"/>
          </p:cNvSpPr>
          <p:nvPr/>
        </p:nvSpPr>
        <p:spPr bwMode="ltGray">
          <a:xfrm>
            <a:off x="827088" y="1196975"/>
            <a:ext cx="8305800" cy="9144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endParaRPr lang="zh-CN" altLang="en-US" smtClean="0"/>
          </a:p>
        </p:txBody>
      </p:sp>
      <p:pic>
        <p:nvPicPr>
          <p:cNvPr id="5" name="Picture 31" descr="psh3_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0" y="0"/>
            <a:ext cx="8572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33" name="Rectangle 21"/>
          <p:cNvSpPr>
            <a:spLocks noGrp="1" noChangeArrowheads="1"/>
          </p:cNvSpPr>
          <p:nvPr>
            <p:ph type="ctrTitle" sz="quarter"/>
          </p:nvPr>
        </p:nvSpPr>
        <p:spPr bwMode="white">
          <a:xfrm>
            <a:off x="971550" y="1125538"/>
            <a:ext cx="8064500" cy="1081087"/>
          </a:xfrm>
        </p:spPr>
        <p:txBody>
          <a:bodyPr/>
          <a:lstStyle>
            <a:lvl1pPr>
              <a:defRPr sz="5400">
                <a:solidFill>
                  <a:schemeClr val="bg2"/>
                </a:solidFill>
              </a:defRPr>
            </a:lvl1pPr>
          </a:lstStyle>
          <a:p>
            <a:r>
              <a:rPr lang="ko-KR" altLang="en-US"/>
              <a:t>单击此处编辑母版标题样式</a:t>
            </a:r>
          </a:p>
        </p:txBody>
      </p:sp>
      <p:sp>
        <p:nvSpPr>
          <p:cNvPr id="13334" name="Rectangle 2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971550" y="3810000"/>
            <a:ext cx="8064500" cy="5334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 i="1">
                <a:solidFill>
                  <a:schemeClr val="tx1"/>
                </a:solidFill>
                <a:latin typeface="Arial" charset="0"/>
              </a:defRPr>
            </a:lvl1pPr>
          </a:lstStyle>
          <a:p>
            <a:r>
              <a:rPr lang="ko-KR" altLang="en-US"/>
              <a:t>单击此处编辑母版副标题样式</a:t>
            </a:r>
          </a:p>
        </p:txBody>
      </p:sp>
      <p:sp>
        <p:nvSpPr>
          <p:cNvPr id="6" name="Rectangle 23"/>
          <p:cNvSpPr>
            <a:spLocks noGrp="1" noChangeArrowheads="1"/>
          </p:cNvSpPr>
          <p:nvPr>
            <p:ph type="dt" sz="quarter" idx="10"/>
          </p:nvPr>
        </p:nvSpPr>
        <p:spPr>
          <a:xfrm>
            <a:off x="457200" y="6553200"/>
            <a:ext cx="2133600" cy="152400"/>
          </a:xfrm>
        </p:spPr>
        <p:txBody>
          <a:bodyPr/>
          <a:lstStyle>
            <a:lvl1pPr>
              <a:defRPr sz="14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200"/>
            <a:ext cx="2895600" cy="152400"/>
          </a:xfrm>
        </p:spPr>
        <p:txBody>
          <a:bodyPr/>
          <a:lstStyle>
            <a:lvl1pPr algn="ctr">
              <a:defRPr sz="14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553200"/>
            <a:ext cx="2133600" cy="152400"/>
          </a:xfrm>
        </p:spPr>
        <p:txBody>
          <a:bodyPr/>
          <a:lstStyle>
            <a:lvl1pPr algn="r">
              <a:defRPr sz="14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32AAE52-73DA-406A-ADC9-4D0E0AB035E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884768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3AA3B2-1B2A-45EB-829D-D7B947E822C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46122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19925" y="304800"/>
            <a:ext cx="2016125" cy="6019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71550" y="304800"/>
            <a:ext cx="5895975" cy="6019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DCA117-102B-4655-B929-92E6FA480F3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102679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1550" y="304800"/>
            <a:ext cx="7777163" cy="8921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71550" y="1371600"/>
            <a:ext cx="3956050" cy="4953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80000" y="1371600"/>
            <a:ext cx="3956050" cy="4953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CC210A-4CC8-4DFC-BC64-83CD9498EE3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333648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9A033B-854C-4BD6-8AED-CE952397569D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012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68291C-E066-4E20-9F36-63439A21136B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4441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978BAE-D070-47DD-8BF3-55A71AC4C29D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31746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0075" y="1438275"/>
            <a:ext cx="3810000" cy="45434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62475" y="1438275"/>
            <a:ext cx="3810000" cy="45434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4F5B3C-B383-4299-9AF1-55F2D60A4D1E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76581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17D23CD-279D-4100-A86B-D34C7803DB19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83102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D51F35-B6C2-4D68-9F49-BE25186CF421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89824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81B846-C3C3-4ADB-8432-F2AFE9392F44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93502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EEBC9B-EC1C-4D81-BC9A-FD8204B7A08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368380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765A4B-C374-4971-B721-C3DCDF300FA3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2079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6E9129F-9050-4ABF-8579-FE7268EF773E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55710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7A71C8-30F7-4E0D-80C0-2241B6988047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44258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94463" y="0"/>
            <a:ext cx="1963737" cy="59817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0075" y="0"/>
            <a:ext cx="5741988" cy="59817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A0DE59-D79C-4F6D-8857-4CB0B402CF28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73319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0075" y="1438275"/>
            <a:ext cx="3810000" cy="45434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62475" y="1438275"/>
            <a:ext cx="3810000" cy="45434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F02739B-468B-4955-9D70-4C8C7EC455A3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46377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69" y="3545086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1"/>
            </a:lvl1pPr>
            <a:lvl2pPr marL="0" indent="160729" algn="ctr">
              <a:spcBef>
                <a:spcPts val="0"/>
              </a:spcBef>
              <a:buSzTx/>
              <a:buNone/>
              <a:defRPr sz="2601"/>
            </a:lvl2pPr>
            <a:lvl3pPr marL="0" indent="321457" algn="ctr">
              <a:spcBef>
                <a:spcPts val="0"/>
              </a:spcBef>
              <a:buSzTx/>
              <a:buNone/>
              <a:defRPr sz="2601"/>
            </a:lvl3pPr>
            <a:lvl4pPr marL="0" indent="482186" algn="ctr">
              <a:spcBef>
                <a:spcPts val="0"/>
              </a:spcBef>
              <a:buSzTx/>
              <a:buNone/>
              <a:defRPr sz="2601"/>
            </a:lvl4pPr>
            <a:lvl5pPr marL="0" indent="642915" algn="ctr">
              <a:spcBef>
                <a:spcPts val="0"/>
              </a:spcBef>
              <a:buSzTx/>
              <a:buNone/>
              <a:defRPr sz="260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7530586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143000" y="473273"/>
            <a:ext cx="6858000" cy="41523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892969" y="4723805"/>
            <a:ext cx="7358063" cy="1000125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69" y="5732859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1"/>
            </a:lvl1pPr>
            <a:lvl2pPr marL="0" indent="160729" algn="ctr">
              <a:spcBef>
                <a:spcPts val="0"/>
              </a:spcBef>
              <a:buSzTx/>
              <a:buNone/>
              <a:defRPr sz="2601"/>
            </a:lvl2pPr>
            <a:lvl3pPr marL="0" indent="321457" algn="ctr">
              <a:spcBef>
                <a:spcPts val="0"/>
              </a:spcBef>
              <a:buSzTx/>
              <a:buNone/>
              <a:defRPr sz="2601"/>
            </a:lvl3pPr>
            <a:lvl4pPr marL="0" indent="482186" algn="ctr">
              <a:spcBef>
                <a:spcPts val="0"/>
              </a:spcBef>
              <a:buSzTx/>
              <a:buNone/>
              <a:defRPr sz="2601"/>
            </a:lvl4pPr>
            <a:lvl5pPr marL="0" indent="642915" algn="ctr">
              <a:spcBef>
                <a:spcPts val="0"/>
              </a:spcBef>
              <a:buSzTx/>
              <a:buNone/>
              <a:defRPr sz="260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2077216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92969" y="2268141"/>
            <a:ext cx="7358063" cy="232171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1894864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4723805" y="446484"/>
            <a:ext cx="3750469" cy="577750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669726" y="446484"/>
            <a:ext cx="3750469" cy="2803922"/>
          </a:xfrm>
          <a:prstGeom prst="rect">
            <a:avLst/>
          </a:prstGeom>
        </p:spPr>
        <p:txBody>
          <a:bodyPr anchor="b"/>
          <a:lstStyle>
            <a:lvl1pPr>
              <a:defRPr sz="4219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9726" y="3321844"/>
            <a:ext cx="3750469" cy="289321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1"/>
            </a:lvl1pPr>
            <a:lvl2pPr marL="0" indent="160729" algn="ctr">
              <a:spcBef>
                <a:spcPts val="0"/>
              </a:spcBef>
              <a:buSzTx/>
              <a:buNone/>
              <a:defRPr sz="2601"/>
            </a:lvl2pPr>
            <a:lvl3pPr marL="0" indent="321457" algn="ctr">
              <a:spcBef>
                <a:spcPts val="0"/>
              </a:spcBef>
              <a:buSzTx/>
              <a:buNone/>
              <a:defRPr sz="2601"/>
            </a:lvl3pPr>
            <a:lvl4pPr marL="0" indent="482186" algn="ctr">
              <a:spcBef>
                <a:spcPts val="0"/>
              </a:spcBef>
              <a:buSzTx/>
              <a:buNone/>
              <a:defRPr sz="2601"/>
            </a:lvl4pPr>
            <a:lvl5pPr marL="0" indent="642915" algn="ctr">
              <a:spcBef>
                <a:spcPts val="0"/>
              </a:spcBef>
              <a:buSzTx/>
              <a:buNone/>
              <a:defRPr sz="260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0341682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741055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993FA5-88B7-479C-A150-CBB37FCFFE4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486542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6443" y="6357938"/>
            <a:ext cx="424796" cy="362215"/>
          </a:xfrm>
          <a:prstGeom prst="rect">
            <a:avLst/>
          </a:prstGeom>
        </p:spPr>
        <p:txBody>
          <a:bodyPr/>
          <a:lstStyle>
            <a:lvl1pPr>
              <a:defRPr sz="1687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9" name="Wenwen Wang, Improving DGC Performance on DBT, University of Minnesota"/>
          <p:cNvSpPr txBox="1"/>
          <p:nvPr/>
        </p:nvSpPr>
        <p:spPr>
          <a:xfrm>
            <a:off x="65884" y="6595758"/>
            <a:ext cx="4190251" cy="22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1400" b="0"/>
            </a:lvl1pPr>
          </a:lstStyle>
          <a:p>
            <a:r>
              <a:rPr sz="984"/>
              <a:t>Wenwen Wang, Improving DGC Performance on DBT, University of Minnesota </a:t>
            </a:r>
          </a:p>
        </p:txBody>
      </p:sp>
    </p:spTree>
    <p:extLst>
      <p:ext uri="{BB962C8B-B14F-4D97-AF65-F5344CB8AC3E}">
        <p14:creationId xmlns:p14="http://schemas.microsoft.com/office/powerpoint/2010/main" val="2769365546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Image"/>
          <p:cNvSpPr>
            <a:spLocks noGrp="1"/>
          </p:cNvSpPr>
          <p:nvPr>
            <p:ph type="pic" sz="half" idx="13"/>
          </p:nvPr>
        </p:nvSpPr>
        <p:spPr>
          <a:xfrm>
            <a:off x="4723805" y="1821656"/>
            <a:ext cx="3750469" cy="442019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69726" y="1821656"/>
            <a:ext cx="3750469" cy="4420195"/>
          </a:xfrm>
          <a:prstGeom prst="rect">
            <a:avLst/>
          </a:prstGeom>
        </p:spPr>
        <p:txBody>
          <a:bodyPr/>
          <a:lstStyle>
            <a:lvl1pPr marL="241093" indent="-241093">
              <a:spcBef>
                <a:spcPts val="2250"/>
              </a:spcBef>
              <a:defRPr sz="1969"/>
            </a:lvl1pPr>
            <a:lvl2pPr marL="482186" indent="-241093">
              <a:spcBef>
                <a:spcPts val="2250"/>
              </a:spcBef>
              <a:defRPr sz="1969"/>
            </a:lvl2pPr>
            <a:lvl3pPr marL="723279" indent="-241093">
              <a:spcBef>
                <a:spcPts val="2250"/>
              </a:spcBef>
              <a:defRPr sz="1969"/>
            </a:lvl3pPr>
            <a:lvl4pPr marL="964372" indent="-241093">
              <a:spcBef>
                <a:spcPts val="2250"/>
              </a:spcBef>
              <a:defRPr sz="1969"/>
            </a:lvl4pPr>
            <a:lvl5pPr marL="1205465" indent="-241093">
              <a:spcBef>
                <a:spcPts val="2250"/>
              </a:spcBef>
              <a:defRPr sz="1969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9997" y="6536531"/>
            <a:ext cx="318998" cy="275717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4736511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892969"/>
            <a:ext cx="7804547" cy="507206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861627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Image"/>
          <p:cNvSpPr>
            <a:spLocks noGrp="1"/>
          </p:cNvSpPr>
          <p:nvPr>
            <p:ph type="pic" sz="quarter" idx="13"/>
          </p:nvPr>
        </p:nvSpPr>
        <p:spPr>
          <a:xfrm>
            <a:off x="4723805" y="3580805"/>
            <a:ext cx="3750469" cy="26521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quarter" idx="14"/>
          </p:nvPr>
        </p:nvSpPr>
        <p:spPr>
          <a:xfrm>
            <a:off x="4723805" y="625078"/>
            <a:ext cx="3750469" cy="26521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Image"/>
          <p:cNvSpPr>
            <a:spLocks noGrp="1"/>
          </p:cNvSpPr>
          <p:nvPr>
            <p:ph type="pic" sz="half" idx="15"/>
          </p:nvPr>
        </p:nvSpPr>
        <p:spPr>
          <a:xfrm>
            <a:off x="669726" y="625078"/>
            <a:ext cx="3750469" cy="560784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3752070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892969" y="4473773"/>
            <a:ext cx="7358063" cy="3622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687" i="1"/>
            </a:lvl1pPr>
          </a:lstStyle>
          <a:p>
            <a:r>
              <a:t>–Johnny Appleseed</a:t>
            </a:r>
          </a:p>
        </p:txBody>
      </p:sp>
      <p:sp>
        <p:nvSpPr>
          <p:cNvPr id="95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892969" y="2979431"/>
            <a:ext cx="7358063" cy="470513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391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4440766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9807852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140027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71550" y="1371600"/>
            <a:ext cx="395605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80000" y="1371600"/>
            <a:ext cx="395605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B135B2-7A43-4A26-A9E9-74974CA0A85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62353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8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9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F2A262-64F5-4BAF-9329-0EA788AAE37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45336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3FB0BC-E336-4AC3-870C-136CB5853DB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69402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817050-295F-4779-9526-DF46C686E1C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03263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B8A321-CEC5-4C05-8F65-DAC5C13D079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52656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5C763B-9291-47F1-8D0E-60FAF9896E7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58663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3"/>
          <p:cNvSpPr>
            <a:spLocks noChangeArrowheads="1"/>
          </p:cNvSpPr>
          <p:nvPr/>
        </p:nvSpPr>
        <p:spPr bwMode="auto">
          <a:xfrm>
            <a:off x="0" y="6477000"/>
            <a:ext cx="9144000" cy="3810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endParaRPr lang="zh-CN" altLang="en-US" smtClean="0"/>
          </a:p>
        </p:txBody>
      </p:sp>
      <p:pic>
        <p:nvPicPr>
          <p:cNvPr id="1027" name="Picture 34" descr="psh3_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0" y="0"/>
            <a:ext cx="8572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21"/>
          <p:cNvSpPr>
            <a:spLocks noGrp="1" noChangeArrowheads="1"/>
          </p:cNvSpPr>
          <p:nvPr>
            <p:ph type="title"/>
          </p:nvPr>
        </p:nvSpPr>
        <p:spPr bwMode="black">
          <a:xfrm>
            <a:off x="971550" y="304800"/>
            <a:ext cx="7777163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单击此处编辑母版标题样式</a:t>
            </a:r>
          </a:p>
        </p:txBody>
      </p:sp>
      <p:sp>
        <p:nvSpPr>
          <p:cNvPr id="12310" name="Rectangle 2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1550" y="1371600"/>
            <a:ext cx="80645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单击此处编辑母版文本样式</a:t>
            </a:r>
          </a:p>
          <a:p>
            <a:pPr lvl="1"/>
            <a:r>
              <a:rPr lang="ko-KR" altLang="en-US" smtClean="0"/>
              <a:t>第二级</a:t>
            </a:r>
          </a:p>
          <a:p>
            <a:pPr lvl="2"/>
            <a:r>
              <a:rPr lang="ko-KR" altLang="en-US" smtClean="0"/>
              <a:t>第三级</a:t>
            </a:r>
          </a:p>
          <a:p>
            <a:pPr lvl="3"/>
            <a:r>
              <a:rPr lang="ko-KR" altLang="en-US" smtClean="0"/>
              <a:t>第四级</a:t>
            </a:r>
          </a:p>
          <a:p>
            <a:pPr lvl="4"/>
            <a:r>
              <a:rPr lang="ko-KR" altLang="en-US" smtClean="0"/>
              <a:t>第五级</a:t>
            </a:r>
          </a:p>
        </p:txBody>
      </p:sp>
      <p:sp>
        <p:nvSpPr>
          <p:cNvPr id="12311" name="Rectangle 2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77900" y="6508750"/>
            <a:ext cx="2514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1">
                <a:solidFill>
                  <a:schemeClr val="bg1"/>
                </a:solidFill>
                <a:latin typeface="Verdana" pitchFamily="34" charset="0"/>
                <a:ea typeface="Gulim" pitchFamily="34" charset="-127"/>
              </a:defRPr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12312" name="Rectangle 2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3600" y="650875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1">
                <a:solidFill>
                  <a:schemeClr val="bg1"/>
                </a:solidFill>
                <a:latin typeface="Verdana" pitchFamily="34" charset="0"/>
                <a:ea typeface="Gulim" pitchFamily="34" charset="-127"/>
              </a:defRPr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12313" name="Rectangle 2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62363" y="6508750"/>
            <a:ext cx="2133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 b="1">
                <a:solidFill>
                  <a:schemeClr val="bg1"/>
                </a:solidFill>
                <a:latin typeface="Verdana" panose="020B0604030504040204" pitchFamily="34" charset="0"/>
                <a:ea typeface="Gulim" pitchFamily="34" charset="-127"/>
              </a:defRPr>
            </a:lvl1pPr>
          </a:lstStyle>
          <a:p>
            <a:pPr>
              <a:defRPr/>
            </a:pPr>
            <a:fld id="{B0868277-CAC0-4992-A8F7-59B39C536BB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  <p:sldLayoutId id="2147483875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3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3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3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23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10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3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3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2310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2310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2310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23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+mj-lt"/>
          <a:ea typeface="宋体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  <a:ea typeface="宋体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  <a:ea typeface="宋体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  <a:ea typeface="宋体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  <a:ea typeface="宋体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anose="05000000000000000000" pitchFamily="2" charset="2"/>
        <a:buChar char="¢"/>
        <a:defRPr kumimoji="1" sz="2800">
          <a:solidFill>
            <a:schemeClr val="tx2"/>
          </a:solidFill>
          <a:latin typeface="+mn-lt"/>
          <a:ea typeface="宋体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l"/>
        <a:defRPr kumimoji="1" sz="2400">
          <a:solidFill>
            <a:schemeClr val="tx1"/>
          </a:solidFill>
          <a:latin typeface="+mn-lt"/>
          <a:ea typeface="宋体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70000"/>
        <a:buFont typeface="Wingdings" panose="05000000000000000000" pitchFamily="2" charset="2"/>
        <a:buChar char="l"/>
        <a:defRPr kumimoji="1" sz="2400">
          <a:solidFill>
            <a:schemeClr val="tx1"/>
          </a:solidFill>
          <a:latin typeface="+mn-lt"/>
          <a:ea typeface="宋体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l"/>
        <a:defRPr kumimoji="1" sz="2000">
          <a:solidFill>
            <a:schemeClr val="tx1"/>
          </a:solidFill>
          <a:latin typeface="+mn-lt"/>
          <a:ea typeface="宋体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anose="05000000000000000000" pitchFamily="2" charset="2"/>
        <a:buChar char="l"/>
        <a:defRPr kumimoji="1" sz="2000">
          <a:solidFill>
            <a:schemeClr val="tx1"/>
          </a:solidFill>
          <a:latin typeface="+mn-lt"/>
          <a:ea typeface="宋体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0075" y="1438275"/>
            <a:ext cx="7772400" cy="454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97900" y="6477000"/>
            <a:ext cx="5461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600">
                <a:ea typeface="宋体" panose="02010600030101010101" pitchFamily="2" charset="-122"/>
              </a:defRPr>
            </a:lvl1pPr>
          </a:lstStyle>
          <a:p>
            <a:fld id="{BF6BF6F2-1FC5-4AC2-AB95-0C94B39C6543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771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  <p:sldLayoutId id="2147483889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Char char="•"/>
        <a:defRPr sz="3200">
          <a:solidFill>
            <a:srgbClr val="3333CC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69727" y="178594"/>
            <a:ext cx="7804547" cy="151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9997" y="6536531"/>
            <a:ext cx="318998" cy="27571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125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1821656"/>
            <a:ext cx="7804547" cy="4420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523328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  <p:sldLayoutId id="2147483902" r:id="rId12"/>
  </p:sldLayoutIdLst>
  <p:transition spd="med"/>
  <p:txStyles>
    <p:titleStyle>
      <a:lvl1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1607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321457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482186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642915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803643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964372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125101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2858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312528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625056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937584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250112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1562640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1875168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2187696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2500224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812752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607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321457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482186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642915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803643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964372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125101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2858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3.emf"/><Relationship Id="rId18" Type="http://schemas.openxmlformats.org/officeDocument/2006/relationships/oleObject" Target="../embeddings/oleObject8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0.e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15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2.emf"/><Relationship Id="rId5" Type="http://schemas.openxmlformats.org/officeDocument/2006/relationships/image" Target="../media/image9.emf"/><Relationship Id="rId15" Type="http://schemas.openxmlformats.org/officeDocument/2006/relationships/image" Target="../media/image14.emf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16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1.emf"/><Relationship Id="rId14" Type="http://schemas.openxmlformats.org/officeDocument/2006/relationships/oleObject" Target="../embeddings/oleObject6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image" Target="../media/image21.e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8.emf"/><Relationship Id="rId12" Type="http://schemas.openxmlformats.org/officeDocument/2006/relationships/oleObject" Target="../embeddings/oleObject13.bin"/><Relationship Id="rId17" Type="http://schemas.openxmlformats.org/officeDocument/2006/relationships/image" Target="../media/image23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5.bin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20.emf"/><Relationship Id="rId5" Type="http://schemas.openxmlformats.org/officeDocument/2006/relationships/image" Target="../media/image17.emf"/><Relationship Id="rId15" Type="http://schemas.openxmlformats.org/officeDocument/2006/relationships/image" Target="../media/image22.emf"/><Relationship Id="rId10" Type="http://schemas.openxmlformats.org/officeDocument/2006/relationships/oleObject" Target="../embeddings/oleObject12.bin"/><Relationship Id="rId4" Type="http://schemas.openxmlformats.org/officeDocument/2006/relationships/oleObject" Target="../embeddings/oleObject9.bin"/><Relationship Id="rId9" Type="http://schemas.openxmlformats.org/officeDocument/2006/relationships/image" Target="../media/image19.emf"/><Relationship Id="rId14" Type="http://schemas.openxmlformats.org/officeDocument/2006/relationships/oleObject" Target="../embeddings/oleObject14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4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41.emf"/><Relationship Id="rId4" Type="http://schemas.openxmlformats.org/officeDocument/2006/relationships/oleObject" Target="../embeddings/oleObject16.bin"/><Relationship Id="rId9" Type="http://schemas.openxmlformats.org/officeDocument/2006/relationships/image" Target="../media/image43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://bugs.tizen.org/" TargetMode="External"/><Relationship Id="rId3" Type="http://schemas.openxmlformats.org/officeDocument/2006/relationships/hyperlink" Target="http://developer.tizen.org/sdk" TargetMode="External"/><Relationship Id="rId7" Type="http://schemas.openxmlformats.org/officeDocument/2006/relationships/hyperlink" Target="https://www.tizen.org/community/wiki" TargetMode="External"/><Relationship Id="rId2" Type="http://schemas.openxmlformats.org/officeDocument/2006/relationships/hyperlink" Target="http://www.tizen.org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tizen.org/community/mailing-lists" TargetMode="External"/><Relationship Id="rId5" Type="http://schemas.openxmlformats.org/officeDocument/2006/relationships/hyperlink" Target="https://developer.tizen.org/documentation" TargetMode="External"/><Relationship Id="rId10" Type="http://schemas.openxmlformats.org/officeDocument/2006/relationships/image" Target="../media/image57.jpeg"/><Relationship Id="rId4" Type="http://schemas.openxmlformats.org/officeDocument/2006/relationships/hyperlink" Target="http://source.tizen.org/" TargetMode="External"/><Relationship Id="rId9" Type="http://schemas.openxmlformats.org/officeDocument/2006/relationships/hyperlink" Target="https://www.tizen.org/conference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1.ti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mailto:gongxiaoli@nankai.edu.cn" TargetMode="Externa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Operating System</a:t>
            </a:r>
            <a:endParaRPr lang="ko-KR" altLang="en-US" smtClean="0">
              <a:ea typeface="Gulim" pitchFamily="34" charset="-127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79500" y="2420938"/>
            <a:ext cx="7885113" cy="42481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kumimoji="0" lang="en-US" altLang="zh-CN" sz="4000" i="0" smtClean="0">
                <a:latin typeface="Arial" panose="020B0604020202020204" pitchFamily="34" charset="0"/>
                <a:ea typeface="Gulim" pitchFamily="34" charset="-127"/>
              </a:rPr>
              <a:t>Chapter 1-1: Introduction</a:t>
            </a:r>
            <a:endParaRPr kumimoji="0" lang="zh-CN" altLang="en-US" sz="4000" i="0" smtClean="0">
              <a:latin typeface="Arial" panose="020B0604020202020204" pitchFamily="34" charset="0"/>
              <a:ea typeface="Gulim" pitchFamily="34" charset="-127"/>
            </a:endParaRPr>
          </a:p>
          <a:p>
            <a:pPr eaLnBrk="1" hangingPunct="1">
              <a:lnSpc>
                <a:spcPct val="80000"/>
              </a:lnSpc>
            </a:pPr>
            <a:endParaRPr kumimoji="0" lang="zh-CN" altLang="en-US" sz="4000" i="0" smtClean="0">
              <a:latin typeface="Arial" panose="020B0604020202020204" pitchFamily="34" charset="0"/>
              <a:ea typeface="Gulim" pitchFamily="34" charset="-127"/>
            </a:endParaRPr>
          </a:p>
          <a:p>
            <a:pPr eaLnBrk="1" hangingPunct="1">
              <a:lnSpc>
                <a:spcPct val="80000"/>
              </a:lnSpc>
            </a:pPr>
            <a:endParaRPr kumimoji="0" lang="zh-CN" altLang="en-US" sz="4000" smtClean="0">
              <a:latin typeface="Arial" panose="020B0604020202020204" pitchFamily="34" charset="0"/>
              <a:ea typeface="Gulim" pitchFamily="34" charset="-127"/>
            </a:endParaRPr>
          </a:p>
          <a:p>
            <a:pPr eaLnBrk="1" hangingPunct="1">
              <a:lnSpc>
                <a:spcPct val="80000"/>
              </a:lnSpc>
            </a:pPr>
            <a:endParaRPr kumimoji="0" lang="zh-CN" altLang="en-US" sz="4000" smtClean="0">
              <a:latin typeface="Arial" panose="020B0604020202020204" pitchFamily="34" charset="0"/>
              <a:ea typeface="Gulim" pitchFamily="34" charset="-127"/>
            </a:endParaRPr>
          </a:p>
          <a:p>
            <a:pPr eaLnBrk="1" hangingPunct="1">
              <a:lnSpc>
                <a:spcPct val="80000"/>
              </a:lnSpc>
            </a:pPr>
            <a:r>
              <a:rPr kumimoji="0" lang="zh-CN" altLang="en-US" i="0" smtClean="0">
                <a:latin typeface="Arial" panose="020B0604020202020204" pitchFamily="34" charset="0"/>
                <a:ea typeface="Gulim" pitchFamily="34" charset="-127"/>
              </a:rPr>
              <a:t>宫晓利</a:t>
            </a:r>
          </a:p>
          <a:p>
            <a:pPr eaLnBrk="1" hangingPunct="1">
              <a:lnSpc>
                <a:spcPct val="80000"/>
              </a:lnSpc>
            </a:pPr>
            <a:r>
              <a:rPr kumimoji="0" lang="en-US" altLang="zh-CN" smtClean="0">
                <a:latin typeface="Arial" panose="020B0604020202020204" pitchFamily="34" charset="0"/>
                <a:ea typeface="Gulim" pitchFamily="34" charset="-127"/>
              </a:rPr>
              <a:t>Department of Computer Science, NanKai University</a:t>
            </a:r>
          </a:p>
          <a:p>
            <a:pPr eaLnBrk="1" hangingPunct="1">
              <a:lnSpc>
                <a:spcPct val="80000"/>
              </a:lnSpc>
            </a:pPr>
            <a:r>
              <a:rPr kumimoji="0" lang="en-US" altLang="zh-CN" smtClean="0">
                <a:latin typeface="Arial" panose="020B0604020202020204" pitchFamily="34" charset="0"/>
                <a:ea typeface="Gulim" pitchFamily="34" charset="-127"/>
              </a:rPr>
              <a:t>Email: gongxiaoli@nankai.edu.cn </a:t>
            </a:r>
          </a:p>
          <a:p>
            <a:pPr eaLnBrk="1" hangingPunct="1">
              <a:lnSpc>
                <a:spcPct val="80000"/>
              </a:lnSpc>
            </a:pPr>
            <a:r>
              <a:rPr kumimoji="0" lang="zh-CN" altLang="en-US" smtClean="0">
                <a:latin typeface="Arial" panose="020B0604020202020204" pitchFamily="34" charset="0"/>
                <a:ea typeface="Gulim" pitchFamily="34" charset="-127"/>
              </a:rPr>
              <a:t>微信：</a:t>
            </a:r>
            <a:r>
              <a:rPr kumimoji="0" lang="en-US" altLang="zh-CN" smtClean="0">
                <a:latin typeface="Arial" panose="020B0604020202020204" pitchFamily="34" charset="0"/>
                <a:ea typeface="Gulim" pitchFamily="34" charset="-127"/>
              </a:rPr>
              <a:t>nkgongxl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17411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1741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805709E-E2C2-42A1-A6C6-2ABCEA8865A7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Concept of Software</a:t>
            </a:r>
            <a:endParaRPr lang="en-US" altLang="ko-KR" smtClean="0">
              <a:ea typeface="Gulim" pitchFamily="34" charset="-127"/>
            </a:endParaRPr>
          </a:p>
        </p:txBody>
      </p:sp>
      <p:graphicFrame>
        <p:nvGraphicFramePr>
          <p:cNvPr id="62469" name="Object 5"/>
          <p:cNvGraphicFramePr>
            <a:graphicFrameLocks noChangeAspect="1"/>
          </p:cNvGraphicFramePr>
          <p:nvPr/>
        </p:nvGraphicFramePr>
        <p:xfrm>
          <a:off x="595313" y="1787525"/>
          <a:ext cx="1889125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1" name="Visio" r:id="rId4" imgW="1447800" imgH="838200" progId="Visio.Drawing.6">
                  <p:embed/>
                </p:oleObj>
              </mc:Choice>
              <mc:Fallback>
                <p:oleObj name="Visio" r:id="rId4" imgW="1447800" imgH="838200" progId="Visio.Drawing.6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313" y="1787525"/>
                        <a:ext cx="1889125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0" name="Object 6"/>
          <p:cNvGraphicFramePr>
            <a:graphicFrameLocks noChangeAspect="1"/>
          </p:cNvGraphicFramePr>
          <p:nvPr/>
        </p:nvGraphicFramePr>
        <p:xfrm>
          <a:off x="2757488" y="3154363"/>
          <a:ext cx="188595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2" name="Visio" r:id="rId6" imgW="1435100" imgH="825500" progId="Visio.Drawing.6">
                  <p:embed/>
                </p:oleObj>
              </mc:Choice>
              <mc:Fallback>
                <p:oleObj name="Visio" r:id="rId6" imgW="1435100" imgH="825500" progId="Visio.Drawing.6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7488" y="3154363"/>
                        <a:ext cx="1885950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1" name="Object 7"/>
          <p:cNvGraphicFramePr>
            <a:graphicFrameLocks noChangeAspect="1"/>
          </p:cNvGraphicFramePr>
          <p:nvPr/>
        </p:nvGraphicFramePr>
        <p:xfrm>
          <a:off x="4773613" y="1785938"/>
          <a:ext cx="188595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3" name="Visio" r:id="rId8" imgW="1435100" imgH="825500" progId="Visio.Drawing.6">
                  <p:embed/>
                </p:oleObj>
              </mc:Choice>
              <mc:Fallback>
                <p:oleObj name="Visio" r:id="rId8" imgW="1435100" imgH="825500" progId="Visio.Drawing.6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3613" y="1785938"/>
                        <a:ext cx="1885950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2" name="Object 8"/>
          <p:cNvGraphicFramePr>
            <a:graphicFrameLocks noChangeAspect="1"/>
          </p:cNvGraphicFramePr>
          <p:nvPr/>
        </p:nvGraphicFramePr>
        <p:xfrm>
          <a:off x="6718300" y="3154363"/>
          <a:ext cx="188595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4" name="Visio" r:id="rId10" imgW="1435100" imgH="825500" progId="Visio.Drawing.6">
                  <p:embed/>
                </p:oleObj>
              </mc:Choice>
              <mc:Fallback>
                <p:oleObj name="Visio" r:id="rId10" imgW="1435100" imgH="825500" progId="Visio.Drawing.6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8300" y="3154363"/>
                        <a:ext cx="1885950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73" name="AutoShape 9"/>
          <p:cNvSpPr>
            <a:spLocks noChangeArrowheads="1"/>
          </p:cNvSpPr>
          <p:nvPr/>
        </p:nvSpPr>
        <p:spPr bwMode="auto">
          <a:xfrm rot="-3191134">
            <a:off x="2886869" y="1943894"/>
            <a:ext cx="539750" cy="1296988"/>
          </a:xfrm>
          <a:prstGeom prst="curvedLeftArrow">
            <a:avLst>
              <a:gd name="adj1" fmla="val 48059"/>
              <a:gd name="adj2" fmla="val 96118"/>
              <a:gd name="adj3" fmla="val 33333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74" name="AutoShape 10"/>
          <p:cNvSpPr>
            <a:spLocks noChangeArrowheads="1"/>
          </p:cNvSpPr>
          <p:nvPr/>
        </p:nvSpPr>
        <p:spPr bwMode="auto">
          <a:xfrm rot="-3191134">
            <a:off x="7129463" y="1820863"/>
            <a:ext cx="503237" cy="1296987"/>
          </a:xfrm>
          <a:prstGeom prst="curvedLeftArrow">
            <a:avLst>
              <a:gd name="adj1" fmla="val 51546"/>
              <a:gd name="adj2" fmla="val 103092"/>
              <a:gd name="adj3" fmla="val 33333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75" name="AutoShape 11"/>
          <p:cNvSpPr>
            <a:spLocks noChangeArrowheads="1"/>
          </p:cNvSpPr>
          <p:nvPr/>
        </p:nvSpPr>
        <p:spPr bwMode="auto">
          <a:xfrm rot="-7352346">
            <a:off x="5213350" y="2781301"/>
            <a:ext cx="757237" cy="1731962"/>
          </a:xfrm>
          <a:prstGeom prst="curvedRightArrow">
            <a:avLst>
              <a:gd name="adj1" fmla="val 23560"/>
              <a:gd name="adj2" fmla="val 69305"/>
              <a:gd name="adj3" fmla="val 33333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62476" name="Object 12"/>
          <p:cNvGraphicFramePr>
            <a:graphicFrameLocks noChangeAspect="1"/>
          </p:cNvGraphicFramePr>
          <p:nvPr/>
        </p:nvGraphicFramePr>
        <p:xfrm>
          <a:off x="1619250" y="4954588"/>
          <a:ext cx="3240088" cy="1211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5" name="Visio" r:id="rId12" imgW="1562100" imgH="596900" progId="Visio.Drawing.6">
                  <p:embed/>
                </p:oleObj>
              </mc:Choice>
              <mc:Fallback>
                <p:oleObj name="Visio" r:id="rId12" imgW="1562100" imgH="596900" progId="Visio.Drawing.6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4954588"/>
                        <a:ext cx="3240088" cy="1211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477" name="AutoShape 13"/>
          <p:cNvCxnSpPr>
            <a:cxnSpLocks noChangeShapeType="1"/>
          </p:cNvCxnSpPr>
          <p:nvPr/>
        </p:nvCxnSpPr>
        <p:spPr bwMode="auto">
          <a:xfrm rot="16200000" flipH="1">
            <a:off x="0" y="4054476"/>
            <a:ext cx="2663825" cy="431800"/>
          </a:xfrm>
          <a:prstGeom prst="bentConnector3">
            <a:avLst>
              <a:gd name="adj1" fmla="val 100056"/>
            </a:avLst>
          </a:prstGeom>
          <a:noFill/>
          <a:ln w="203200">
            <a:solidFill>
              <a:srgbClr val="FF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62478" name="Object 14"/>
          <p:cNvGraphicFramePr>
            <a:graphicFrameLocks noChangeAspect="1"/>
          </p:cNvGraphicFramePr>
          <p:nvPr/>
        </p:nvGraphicFramePr>
        <p:xfrm>
          <a:off x="1619250" y="4954588"/>
          <a:ext cx="3238500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6" name="Visio" r:id="rId14" imgW="1562100" imgH="596900" progId="Visio.Drawing.6">
                  <p:embed/>
                </p:oleObj>
              </mc:Choice>
              <mc:Fallback>
                <p:oleObj name="Visio" r:id="rId14" imgW="1562100" imgH="596900" progId="Visio.Drawing.6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4954588"/>
                        <a:ext cx="3238500" cy="1209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479" name="AutoShape 15"/>
          <p:cNvCxnSpPr>
            <a:cxnSpLocks noChangeShapeType="1"/>
          </p:cNvCxnSpPr>
          <p:nvPr/>
        </p:nvCxnSpPr>
        <p:spPr bwMode="auto">
          <a:xfrm rot="10800000" flipV="1">
            <a:off x="2339975" y="3694113"/>
            <a:ext cx="417513" cy="1189037"/>
          </a:xfrm>
          <a:prstGeom prst="bentConnector2">
            <a:avLst/>
          </a:prstGeom>
          <a:noFill/>
          <a:ln w="203200">
            <a:solidFill>
              <a:srgbClr val="FF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62480" name="Object 16"/>
          <p:cNvGraphicFramePr>
            <a:graphicFrameLocks noChangeAspect="1"/>
          </p:cNvGraphicFramePr>
          <p:nvPr/>
        </p:nvGraphicFramePr>
        <p:xfrm>
          <a:off x="4141788" y="4954588"/>
          <a:ext cx="3238500" cy="1211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7" name="Visio" r:id="rId16" imgW="1955800" imgH="736600" progId="Visio.Drawing.6">
                  <p:embed/>
                </p:oleObj>
              </mc:Choice>
              <mc:Fallback>
                <p:oleObj name="Visio" r:id="rId16" imgW="1955800" imgH="736600" progId="Visio.Drawing.6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1788" y="4954588"/>
                        <a:ext cx="3238500" cy="1211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481" name="AutoShape 17"/>
          <p:cNvCxnSpPr>
            <a:cxnSpLocks noChangeShapeType="1"/>
          </p:cNvCxnSpPr>
          <p:nvPr/>
        </p:nvCxnSpPr>
        <p:spPr bwMode="auto">
          <a:xfrm rot="16200000" flipH="1">
            <a:off x="4711701" y="3870325"/>
            <a:ext cx="2017712" cy="7937"/>
          </a:xfrm>
          <a:prstGeom prst="bentConnector3">
            <a:avLst>
              <a:gd name="adj1" fmla="val 49963"/>
            </a:avLst>
          </a:prstGeom>
          <a:noFill/>
          <a:ln w="203200">
            <a:solidFill>
              <a:srgbClr val="FF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62482" name="Object 18"/>
          <p:cNvGraphicFramePr>
            <a:graphicFrameLocks noChangeAspect="1"/>
          </p:cNvGraphicFramePr>
          <p:nvPr/>
        </p:nvGraphicFramePr>
        <p:xfrm>
          <a:off x="4141788" y="4954588"/>
          <a:ext cx="3238500" cy="1211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8" name="Visio" r:id="rId18" imgW="1955800" imgH="736600" progId="Visio.Drawing.6">
                  <p:embed/>
                </p:oleObj>
              </mc:Choice>
              <mc:Fallback>
                <p:oleObj name="Visio" r:id="rId18" imgW="1955800" imgH="736600" progId="Visio.Drawing.6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1788" y="4954588"/>
                        <a:ext cx="3238500" cy="1211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483" name="AutoShape 19"/>
          <p:cNvCxnSpPr>
            <a:cxnSpLocks noChangeShapeType="1"/>
          </p:cNvCxnSpPr>
          <p:nvPr/>
        </p:nvCxnSpPr>
        <p:spPr bwMode="auto">
          <a:xfrm flipH="1">
            <a:off x="7380288" y="3694113"/>
            <a:ext cx="1223962" cy="1866900"/>
          </a:xfrm>
          <a:prstGeom prst="bentConnector3">
            <a:avLst>
              <a:gd name="adj1" fmla="val -18676"/>
            </a:avLst>
          </a:prstGeom>
          <a:noFill/>
          <a:ln w="203200">
            <a:solidFill>
              <a:srgbClr val="FF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2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62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2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62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2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62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2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6" dur="1000"/>
                                        <p:tgtEl>
                                          <p:spTgt spid="62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24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24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2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3" dur="1000"/>
                                        <p:tgtEl>
                                          <p:spTgt spid="62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24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24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2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0" dur="1000"/>
                                        <p:tgtEl>
                                          <p:spTgt spid="62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24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24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2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87" dur="1000"/>
                                        <p:tgtEl>
                                          <p:spTgt spid="62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2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2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2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73" grpId="0" animBg="1"/>
      <p:bldP spid="62474" grpId="0" animBg="1"/>
      <p:bldP spid="6247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19459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1946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456BBBE-B5D7-40E5-A7EB-8052FC1315D7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194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Role of OS in computer system</a:t>
            </a:r>
            <a:endParaRPr lang="en-US" altLang="ko-KR" smtClean="0">
              <a:ea typeface="Gulim" pitchFamily="34" charset="-127"/>
            </a:endParaRPr>
          </a:p>
        </p:txBody>
      </p:sp>
      <p:graphicFrame>
        <p:nvGraphicFramePr>
          <p:cNvPr id="63506" name="Object 18"/>
          <p:cNvGraphicFramePr>
            <a:graphicFrameLocks noChangeAspect="1"/>
          </p:cNvGraphicFramePr>
          <p:nvPr/>
        </p:nvGraphicFramePr>
        <p:xfrm>
          <a:off x="887413" y="3068638"/>
          <a:ext cx="566737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8" name="Visio" r:id="rId4" imgW="368300" imgH="876300" progId="Visio.Drawing.6">
                  <p:embed/>
                </p:oleObj>
              </mc:Choice>
              <mc:Fallback>
                <p:oleObj name="Visio" r:id="rId4" imgW="368300" imgH="876300" progId="Visio.Drawing.6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7413" y="3068638"/>
                        <a:ext cx="566737" cy="136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7224713" y="2205038"/>
            <a:ext cx="1884362" cy="2497137"/>
            <a:chOff x="4059" y="1480"/>
            <a:chExt cx="1744" cy="2020"/>
          </a:xfrm>
        </p:grpSpPr>
        <p:graphicFrame>
          <p:nvGraphicFramePr>
            <p:cNvPr id="19473" name="Object 20"/>
            <p:cNvGraphicFramePr>
              <a:graphicFrameLocks noChangeAspect="1"/>
            </p:cNvGraphicFramePr>
            <p:nvPr/>
          </p:nvGraphicFramePr>
          <p:xfrm>
            <a:off x="4059" y="1480"/>
            <a:ext cx="1225" cy="17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79" name="Visio" r:id="rId6" imgW="1955800" imgH="2730500" progId="Visio.Drawing.6">
                    <p:embed/>
                  </p:oleObj>
                </mc:Choice>
                <mc:Fallback>
                  <p:oleObj name="Visio" r:id="rId6" imgW="1955800" imgH="2730500" progId="Visio.Drawing.6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59" y="1480"/>
                          <a:ext cx="1225" cy="17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74" name="Text Box 21"/>
            <p:cNvSpPr txBox="1">
              <a:spLocks noChangeArrowheads="1"/>
            </p:cNvSpPr>
            <p:nvPr/>
          </p:nvSpPr>
          <p:spPr bwMode="auto">
            <a:xfrm>
              <a:off x="4152" y="3203"/>
              <a:ext cx="1651" cy="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 b="1">
                  <a:solidFill>
                    <a:schemeClr val="tx1"/>
                  </a:solidFill>
                  <a:latin typeface="Tahoma" panose="020B0604030504040204" pitchFamily="34" charset="0"/>
                </a:rPr>
                <a:t>计算机硬件设备</a:t>
              </a:r>
            </a:p>
          </p:txBody>
        </p:sp>
      </p:grpSp>
      <p:graphicFrame>
        <p:nvGraphicFramePr>
          <p:cNvPr id="63510" name="Object 22"/>
          <p:cNvGraphicFramePr>
            <a:graphicFrameLocks noChangeAspect="1"/>
          </p:cNvGraphicFramePr>
          <p:nvPr/>
        </p:nvGraphicFramePr>
        <p:xfrm>
          <a:off x="1103313" y="2492375"/>
          <a:ext cx="220662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0" name="Visio" r:id="rId8" imgW="228600" imgH="508000" progId="Visio.Drawing.6">
                  <p:embed/>
                </p:oleObj>
              </mc:Choice>
              <mc:Fallback>
                <p:oleObj name="Visio" r:id="rId8" imgW="228600" imgH="508000" progId="Visio.Drawing.6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3313" y="2492375"/>
                        <a:ext cx="220662" cy="496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11" name="AutoShape 23"/>
          <p:cNvSpPr>
            <a:spLocks noChangeArrowheads="1"/>
          </p:cNvSpPr>
          <p:nvPr/>
        </p:nvSpPr>
        <p:spPr bwMode="auto">
          <a:xfrm>
            <a:off x="2182813" y="3141663"/>
            <a:ext cx="4321175" cy="792162"/>
          </a:xfrm>
          <a:custGeom>
            <a:avLst/>
            <a:gdLst>
              <a:gd name="T0" fmla="*/ 2147483646 w 21600"/>
              <a:gd name="T1" fmla="*/ 0 h 21600"/>
              <a:gd name="T2" fmla="*/ 0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CC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solidFill>
                  <a:schemeClr val="tx1"/>
                </a:solidFill>
                <a:latin typeface="Tahoma" panose="020B0604030504040204" pitchFamily="34" charset="0"/>
              </a:rPr>
              <a:t>如何使用？</a:t>
            </a:r>
          </a:p>
        </p:txBody>
      </p:sp>
      <p:graphicFrame>
        <p:nvGraphicFramePr>
          <p:cNvPr id="63512" name="Object 24"/>
          <p:cNvGraphicFramePr>
            <a:graphicFrameLocks noChangeAspect="1"/>
          </p:cNvGraphicFramePr>
          <p:nvPr/>
        </p:nvGraphicFramePr>
        <p:xfrm>
          <a:off x="3119438" y="2589213"/>
          <a:ext cx="539750" cy="194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1" name="Visio" r:id="rId10" imgW="622300" imgH="2197100" progId="Visio.Drawing.6">
                  <p:embed/>
                </p:oleObj>
              </mc:Choice>
              <mc:Fallback>
                <p:oleObj name="Visio" r:id="rId10" imgW="622300" imgH="2197100" progId="Visio.Drawing.6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9438" y="2589213"/>
                        <a:ext cx="539750" cy="194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13" name="Object 25"/>
          <p:cNvGraphicFramePr>
            <a:graphicFrameLocks noChangeAspect="1"/>
          </p:cNvGraphicFramePr>
          <p:nvPr/>
        </p:nvGraphicFramePr>
        <p:xfrm>
          <a:off x="4775200" y="2565400"/>
          <a:ext cx="525463" cy="194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2" name="Visio" r:id="rId12" imgW="596900" imgH="2184400" progId="Visio.Drawing.6">
                  <p:embed/>
                </p:oleObj>
              </mc:Choice>
              <mc:Fallback>
                <p:oleObj name="Visio" r:id="rId12" imgW="596900" imgH="2184400" progId="Visio.Drawing.6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5200" y="2565400"/>
                        <a:ext cx="525463" cy="194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14" name="Object 26"/>
          <p:cNvGraphicFramePr>
            <a:graphicFrameLocks noChangeAspect="1"/>
          </p:cNvGraphicFramePr>
          <p:nvPr/>
        </p:nvGraphicFramePr>
        <p:xfrm>
          <a:off x="3263900" y="1989138"/>
          <a:ext cx="1849438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3" name="Visio" r:id="rId14" imgW="1854200" imgH="609600" progId="Visio.Drawing.6">
                  <p:embed/>
                </p:oleObj>
              </mc:Choice>
              <mc:Fallback>
                <p:oleObj name="Visio" r:id="rId14" imgW="1854200" imgH="609600" progId="Visio.Drawing.6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3900" y="1989138"/>
                        <a:ext cx="1849438" cy="60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15" name="Object 27"/>
          <p:cNvGraphicFramePr>
            <a:graphicFrameLocks noChangeAspect="1"/>
          </p:cNvGraphicFramePr>
          <p:nvPr/>
        </p:nvGraphicFramePr>
        <p:xfrm>
          <a:off x="3294063" y="4479925"/>
          <a:ext cx="1841500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4" name="Visio" r:id="rId16" imgW="1854200" imgH="609600" progId="Visio.Drawing.6">
                  <p:embed/>
                </p:oleObj>
              </mc:Choice>
              <mc:Fallback>
                <p:oleObj name="Visio" r:id="rId16" imgW="1854200" imgH="609600" progId="Visio.Drawing.6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4063" y="4479925"/>
                        <a:ext cx="1841500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16" name="AutoShape 28"/>
          <p:cNvSpPr>
            <a:spLocks noChangeArrowheads="1"/>
          </p:cNvSpPr>
          <p:nvPr/>
        </p:nvSpPr>
        <p:spPr bwMode="auto">
          <a:xfrm>
            <a:off x="5351463" y="3141663"/>
            <a:ext cx="1728787" cy="647700"/>
          </a:xfrm>
          <a:prstGeom prst="leftRightArrow">
            <a:avLst>
              <a:gd name="adj1" fmla="val 44815"/>
              <a:gd name="adj2" fmla="val 23095"/>
            </a:avLst>
          </a:prstGeom>
          <a:solidFill>
            <a:srgbClr val="CC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solidFill>
                  <a:schemeClr val="tx1"/>
                </a:solidFill>
                <a:latin typeface="Tahoma" panose="020B0604030504040204" pitchFamily="34" charset="0"/>
              </a:rPr>
              <a:t>底层硬件控制</a:t>
            </a:r>
          </a:p>
        </p:txBody>
      </p:sp>
      <p:sp>
        <p:nvSpPr>
          <p:cNvPr id="63517" name="AutoShape 29"/>
          <p:cNvSpPr>
            <a:spLocks noChangeArrowheads="1"/>
          </p:cNvSpPr>
          <p:nvPr/>
        </p:nvSpPr>
        <p:spPr bwMode="auto">
          <a:xfrm>
            <a:off x="1751013" y="3860800"/>
            <a:ext cx="1223962" cy="576263"/>
          </a:xfrm>
          <a:prstGeom prst="rightArrow">
            <a:avLst>
              <a:gd name="adj1" fmla="val 47056"/>
              <a:gd name="adj2" fmla="val 34160"/>
            </a:avLst>
          </a:prstGeom>
          <a:solidFill>
            <a:srgbClr val="CC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solidFill>
                  <a:schemeClr val="tx1"/>
                </a:solidFill>
                <a:latin typeface="Tahoma" panose="020B0604030504040204" pitchFamily="34" charset="0"/>
              </a:rPr>
              <a:t>用户输入</a:t>
            </a:r>
          </a:p>
        </p:txBody>
      </p:sp>
      <p:sp>
        <p:nvSpPr>
          <p:cNvPr id="63518" name="AutoShape 30"/>
          <p:cNvSpPr>
            <a:spLocks noChangeArrowheads="1"/>
          </p:cNvSpPr>
          <p:nvPr/>
        </p:nvSpPr>
        <p:spPr bwMode="auto">
          <a:xfrm>
            <a:off x="1751013" y="2420938"/>
            <a:ext cx="1223962" cy="647700"/>
          </a:xfrm>
          <a:prstGeom prst="leftArrow">
            <a:avLst>
              <a:gd name="adj1" fmla="val 40500"/>
              <a:gd name="adj2" fmla="val 25983"/>
            </a:avLst>
          </a:prstGeom>
          <a:solidFill>
            <a:srgbClr val="CC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solidFill>
                  <a:schemeClr val="tx1"/>
                </a:solidFill>
                <a:latin typeface="Tahoma" panose="020B0604030504040204" pitchFamily="34" charset="0"/>
              </a:rPr>
              <a:t>处理结果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1000"/>
                                        <p:tgtEl>
                                          <p:spTgt spid="63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1000"/>
                                        <p:tgtEl>
                                          <p:spTgt spid="63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1000"/>
                                        <p:tgtEl>
                                          <p:spTgt spid="63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63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9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1" dur="500"/>
                                        <p:tgtEl>
                                          <p:spTgt spid="63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6" dur="1000"/>
                                        <p:tgtEl>
                                          <p:spTgt spid="63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0" dur="500"/>
                                        <p:tgtEl>
                                          <p:spTgt spid="63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4" dur="500"/>
                                        <p:tgtEl>
                                          <p:spTgt spid="63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6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63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511" grpId="0" animBg="1"/>
      <p:bldP spid="63511" grpId="1" animBg="1"/>
      <p:bldP spid="63516" grpId="0" animBg="1"/>
      <p:bldP spid="63517" grpId="0" animBg="1"/>
      <p:bldP spid="635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21507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2150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E40C0FB-6985-44E4-BB2C-726C52F53CAB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215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smtClean="0">
                <a:ea typeface="Gulim" pitchFamily="34" charset="-127"/>
              </a:rPr>
              <a:t>What happens behind “Hello World”</a:t>
            </a:r>
            <a:endParaRPr lang="en-US" altLang="ko-KR" sz="3600" smtClean="0">
              <a:ea typeface="Gulim" pitchFamily="34" charset="-127"/>
            </a:endParaRPr>
          </a:p>
        </p:txBody>
      </p:sp>
      <p:sp>
        <p:nvSpPr>
          <p:cNvPr id="64517" name="AutoShape 5"/>
          <p:cNvSpPr>
            <a:spLocks noChangeArrowheads="1"/>
          </p:cNvSpPr>
          <p:nvPr/>
        </p:nvSpPr>
        <p:spPr bwMode="auto">
          <a:xfrm flipV="1">
            <a:off x="1763713" y="1412875"/>
            <a:ext cx="5326062" cy="4878388"/>
          </a:xfrm>
          <a:prstGeom prst="verticalScroll">
            <a:avLst>
              <a:gd name="adj" fmla="val 7477"/>
            </a:avLst>
          </a:prstGeom>
          <a:solidFill>
            <a:srgbClr val="CCCC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#include &lt;iostream&gt;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using namespace std;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int main(int argc, char *argv[])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{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cout&lt;&lt;"hello world";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return 0;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}</a:t>
            </a:r>
            <a:r>
              <a:rPr lang="en-US" altLang="zh-CN"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3200" b="1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 b="1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1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7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23555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2355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47D11EB-AA3C-4FC2-A1E9-23244CCBEEB2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235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Processing steps of OS </a:t>
            </a:r>
            <a:endParaRPr lang="en-US" altLang="ko-KR" smtClean="0">
              <a:ea typeface="Gulim" pitchFamily="34" charset="-127"/>
            </a:endParaRPr>
          </a:p>
        </p:txBody>
      </p:sp>
      <p:sp>
        <p:nvSpPr>
          <p:cNvPr id="2355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kumimoji="0" lang="en-US" altLang="zh-CN" sz="2000" smtClean="0">
                <a:ea typeface="Gulim" pitchFamily="34" charset="-127"/>
              </a:rPr>
              <a:t>Human-Computer Interaction 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800" smtClean="0">
                <a:ea typeface="Gulim" pitchFamily="34" charset="-127"/>
              </a:rPr>
              <a:t>Input the content of the program (keyboard)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800" smtClean="0">
                <a:ea typeface="Gulim" pitchFamily="34" charset="-127"/>
              </a:rPr>
              <a:t>Command IDE to compile the program (mouse)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800" smtClean="0">
                <a:ea typeface="Gulim" pitchFamily="34" charset="-127"/>
              </a:rPr>
              <a:t>Output the exe file to disk (file system)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800" smtClean="0">
                <a:solidFill>
                  <a:srgbClr val="FF0000"/>
                </a:solidFill>
                <a:ea typeface="Gulim" pitchFamily="34" charset="-127"/>
              </a:rPr>
              <a:t>Question 1: How can computer know your input?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ko-KR" sz="1800" smtClean="0">
                <a:solidFill>
                  <a:srgbClr val="FF0000"/>
                </a:solidFill>
                <a:ea typeface="Gulim" pitchFamily="34" charset="-127"/>
              </a:rPr>
              <a:t>Question 2: How can IDE compile and generate exe files?</a:t>
            </a:r>
          </a:p>
          <a:p>
            <a:pPr eaLnBrk="1" hangingPunct="1">
              <a:lnSpc>
                <a:spcPct val="80000"/>
              </a:lnSpc>
            </a:pPr>
            <a:r>
              <a:rPr kumimoji="0" lang="en-US" altLang="zh-CN" sz="2000" smtClean="0">
                <a:ea typeface="Gulim" pitchFamily="34" charset="-127"/>
              </a:rPr>
              <a:t>Exe file loading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800" smtClean="0">
                <a:ea typeface="Gulim" pitchFamily="34" charset="-127"/>
              </a:rPr>
              <a:t>Create a thread to run the program (Thread)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800" smtClean="0">
                <a:ea typeface="Gulim" pitchFamily="34" charset="-127"/>
              </a:rPr>
              <a:t>Load the Exe file from disk to memory (Memory)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ko-KR" sz="1800" smtClean="0">
                <a:ea typeface="Gulim" pitchFamily="34" charset="-127"/>
              </a:rPr>
              <a:t>Schedule the thread to occupy CPU time (Thread)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ko-KR" sz="1800" smtClean="0">
                <a:solidFill>
                  <a:srgbClr val="FF0000"/>
                </a:solidFill>
                <a:ea typeface="Gulim" pitchFamily="34" charset="-127"/>
              </a:rPr>
              <a:t>Question 3: How to allocate memory for a thread?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ko-KR" sz="1800" smtClean="0">
                <a:solidFill>
                  <a:srgbClr val="FF0000"/>
                </a:solidFill>
                <a:ea typeface="Gulim" pitchFamily="34" charset="-127"/>
              </a:rPr>
              <a:t>Question 4: How to schedule the thread?</a:t>
            </a:r>
          </a:p>
          <a:p>
            <a:pPr eaLnBrk="1" hangingPunct="1">
              <a:lnSpc>
                <a:spcPct val="80000"/>
              </a:lnSpc>
            </a:pPr>
            <a:r>
              <a:rPr kumimoji="0" lang="en-US" altLang="zh-CN" sz="2000" smtClean="0">
                <a:ea typeface="Gulim" pitchFamily="34" charset="-127"/>
              </a:rPr>
              <a:t>Program running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800" smtClean="0">
                <a:ea typeface="Gulim" pitchFamily="34" charset="-127"/>
              </a:rPr>
              <a:t>Load instruction from memory to CPU register (Thread)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800" smtClean="0">
                <a:ea typeface="Gulim" pitchFamily="34" charset="-127"/>
              </a:rPr>
              <a:t>Execute the first instruction of the program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800" smtClean="0">
                <a:solidFill>
                  <a:srgbClr val="FF0000"/>
                </a:solidFill>
                <a:ea typeface="Gulim" pitchFamily="34" charset="-127"/>
              </a:rPr>
              <a:t>Question 5: The mechanism of instruction execution</a:t>
            </a:r>
          </a:p>
          <a:p>
            <a:pPr lvl="1" eaLnBrk="1" hangingPunct="1">
              <a:lnSpc>
                <a:spcPct val="80000"/>
              </a:lnSpc>
            </a:pPr>
            <a:endParaRPr kumimoji="0" lang="en-US" altLang="zh-CN" sz="1800" smtClean="0">
              <a:ea typeface="Gulim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25603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2560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191D927-684F-40DE-9592-6A03CD8E1142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256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Processing steps of OS (cont.) </a:t>
            </a:r>
            <a:endParaRPr lang="en-US" altLang="ko-KR" smtClean="0">
              <a:ea typeface="Gulim" pitchFamily="34" charset="-127"/>
            </a:endParaRPr>
          </a:p>
        </p:txBody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kumimoji="0" lang="en-US" altLang="zh-CN" sz="2000" smtClean="0">
                <a:ea typeface="Gulim" pitchFamily="34" charset="-127"/>
              </a:rPr>
              <a:t>Interaction between Graphic card and CPU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z="1800" smtClean="0">
                <a:ea typeface="Gulim" pitchFamily="34" charset="-127"/>
              </a:rPr>
              <a:t>Load graphic card driver (I/O device)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z="1800" smtClean="0">
                <a:ea typeface="Gulim" pitchFamily="34" charset="-127"/>
              </a:rPr>
              <a:t>Set the content to be displayed (BUS &amp; DMA)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z="1800" smtClean="0">
                <a:solidFill>
                  <a:srgbClr val="FF0000"/>
                </a:solidFill>
                <a:ea typeface="Gulim" pitchFamily="34" charset="-127"/>
              </a:rPr>
              <a:t>Question 6: The working mode of driver and BUS&amp;DMA</a:t>
            </a:r>
          </a:p>
          <a:p>
            <a:pPr eaLnBrk="1" hangingPunct="1">
              <a:lnSpc>
                <a:spcPct val="90000"/>
              </a:lnSpc>
            </a:pPr>
            <a:r>
              <a:rPr kumimoji="0" lang="en-US" altLang="zh-CN" sz="2000" smtClean="0">
                <a:ea typeface="Gulim" pitchFamily="34" charset="-127"/>
              </a:rPr>
              <a:t>Print the string on monitor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z="1800" smtClean="0">
                <a:ea typeface="Gulim" pitchFamily="34" charset="-127"/>
              </a:rPr>
              <a:t>Convert the string to be pixel-matrix (I/O device)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z="1800" smtClean="0">
                <a:ea typeface="Gulim" pitchFamily="34" charset="-127"/>
              </a:rPr>
              <a:t>Start printing….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ko-KR" sz="1800" smtClean="0">
                <a:solidFill>
                  <a:srgbClr val="FF0000"/>
                </a:solidFill>
                <a:ea typeface="Gulim" pitchFamily="34" charset="-127"/>
              </a:rPr>
              <a:t>Question 7:The working mode of monitor</a:t>
            </a:r>
          </a:p>
          <a:p>
            <a:pPr eaLnBrk="1" hangingPunct="1">
              <a:lnSpc>
                <a:spcPct val="90000"/>
              </a:lnSpc>
            </a:pPr>
            <a:r>
              <a:rPr kumimoji="0" lang="en-US" altLang="zh-CN" sz="2000" smtClean="0">
                <a:ea typeface="Gulim" pitchFamily="34" charset="-127"/>
              </a:rPr>
              <a:t>Exiting steps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z="1800" smtClean="0">
                <a:ea typeface="Gulim" pitchFamily="34" charset="-127"/>
              </a:rPr>
              <a:t>Block the graphic driver thread, it will wait for next calling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z="1800" smtClean="0">
                <a:ea typeface="Gulim" pitchFamily="34" charset="-127"/>
              </a:rPr>
              <a:t>Release all resource allocated for “hello world” program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ko-KR" sz="1800" smtClean="0">
                <a:ea typeface="Gulim" pitchFamily="34" charset="-127"/>
              </a:rPr>
              <a:t>Load next thread, or sleep until next command reached….</a:t>
            </a:r>
          </a:p>
          <a:p>
            <a:pPr eaLnBrk="1" hangingPunct="1">
              <a:lnSpc>
                <a:spcPct val="90000"/>
              </a:lnSpc>
            </a:pPr>
            <a:r>
              <a:rPr kumimoji="0" lang="en-US" altLang="zh-CN" sz="2000" smtClean="0">
                <a:ea typeface="Gulim" pitchFamily="34" charset="-127"/>
              </a:rPr>
              <a:t>Overview of this example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z="1800" smtClean="0">
                <a:ea typeface="Gulim" pitchFamily="34" charset="-127"/>
              </a:rPr>
              <a:t>All modules of OS kernel are activated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z="1800" smtClean="0">
                <a:ea typeface="Gulim" pitchFamily="34" charset="-127"/>
              </a:rPr>
              <a:t>OS is the basement for almost all programs</a:t>
            </a:r>
          </a:p>
          <a:p>
            <a:pPr lvl="1" eaLnBrk="1" hangingPunct="1">
              <a:lnSpc>
                <a:spcPct val="90000"/>
              </a:lnSpc>
            </a:pPr>
            <a:endParaRPr kumimoji="0" lang="en-US" altLang="zh-CN" sz="1800" smtClean="0">
              <a:ea typeface="Gulim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4412356087591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2565400"/>
            <a:ext cx="2687638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 descr="4512356087591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363" y="2565400"/>
            <a:ext cx="2786062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47123560875914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638300"/>
            <a:ext cx="5722938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3357563" y="1071563"/>
            <a:ext cx="33575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3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操作系统的地位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2 -0.03489 L -0.07465 0.3643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00" y="1990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9 0.00679 L -0.22951 0.36369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00" y="1780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29699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2970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C747BDE-A978-4145-9F21-EE2C26130FF9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297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Functions of OS</a:t>
            </a:r>
            <a:endParaRPr lang="en-US" altLang="ko-KR" smtClean="0">
              <a:ea typeface="Gulim" pitchFamily="34" charset="-127"/>
            </a:endParaRPr>
          </a:p>
        </p:txBody>
      </p:sp>
      <p:sp>
        <p:nvSpPr>
          <p:cNvPr id="297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1550" y="1371600"/>
            <a:ext cx="8064500" cy="24177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kumimoji="0" lang="en-US" altLang="zh-CN" sz="1800" smtClean="0">
                <a:ea typeface="Gulim" pitchFamily="34" charset="-127"/>
              </a:rPr>
              <a:t>Hardware abstraction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600" smtClean="0">
                <a:ea typeface="Gulim" pitchFamily="34" charset="-127"/>
              </a:rPr>
              <a:t>Provide unified, friendly UI for users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600" smtClean="0">
                <a:ea typeface="Gulim" pitchFamily="34" charset="-127"/>
              </a:rPr>
              <a:t>Hide the configuration difference of hardware components</a:t>
            </a:r>
          </a:p>
          <a:p>
            <a:pPr eaLnBrk="1" hangingPunct="1">
              <a:lnSpc>
                <a:spcPct val="80000"/>
              </a:lnSpc>
            </a:pPr>
            <a:r>
              <a:rPr kumimoji="0" lang="en-US" altLang="zh-CN" sz="1800" smtClean="0">
                <a:ea typeface="Gulim" pitchFamily="34" charset="-127"/>
              </a:rPr>
              <a:t>Application integration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600" smtClean="0">
                <a:ea typeface="Gulim" pitchFamily="34" charset="-127"/>
              </a:rPr>
              <a:t>Provide simple and useful methods for programs designing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600" smtClean="0">
                <a:ea typeface="Gulim" pitchFamily="34" charset="-127"/>
              </a:rPr>
              <a:t>Schedule and control the running of programs</a:t>
            </a:r>
          </a:p>
          <a:p>
            <a:pPr eaLnBrk="1" hangingPunct="1">
              <a:lnSpc>
                <a:spcPct val="80000"/>
              </a:lnSpc>
            </a:pPr>
            <a:r>
              <a:rPr kumimoji="0" lang="en-US" altLang="zh-CN" sz="1800" smtClean="0">
                <a:ea typeface="Gulim" pitchFamily="34" charset="-127"/>
              </a:rPr>
              <a:t>Environment management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600" smtClean="0">
                <a:ea typeface="Gulim" pitchFamily="34" charset="-127"/>
              </a:rPr>
              <a:t>Monitor whole environment of computer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600" smtClean="0">
                <a:ea typeface="Gulim" pitchFamily="34" charset="-127"/>
              </a:rPr>
              <a:t>Provide a secure, stable and comfortable space for uses</a:t>
            </a:r>
          </a:p>
        </p:txBody>
      </p:sp>
      <p:sp>
        <p:nvSpPr>
          <p:cNvPr id="68614" name="Rectangle 6"/>
          <p:cNvSpPr>
            <a:spLocks noChangeArrowheads="1"/>
          </p:cNvSpPr>
          <p:nvPr/>
        </p:nvSpPr>
        <p:spPr bwMode="auto">
          <a:xfrm>
            <a:off x="900113" y="4292600"/>
            <a:ext cx="8056562" cy="404813"/>
          </a:xfrm>
          <a:prstGeom prst="rect">
            <a:avLst/>
          </a:prstGeom>
          <a:solidFill>
            <a:schemeClr val="accent1"/>
          </a:solidFill>
          <a:ln w="38100">
            <a:solidFill>
              <a:srgbClr val="00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8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68615" name="Freeform 7"/>
          <p:cNvSpPr>
            <a:spLocks/>
          </p:cNvSpPr>
          <p:nvPr/>
        </p:nvSpPr>
        <p:spPr bwMode="auto">
          <a:xfrm>
            <a:off x="1403350" y="4638675"/>
            <a:ext cx="7345363" cy="1311275"/>
          </a:xfrm>
          <a:custGeom>
            <a:avLst/>
            <a:gdLst>
              <a:gd name="T0" fmla="*/ 2147483646 w 5582"/>
              <a:gd name="T1" fmla="*/ 2147483646 h 826"/>
              <a:gd name="T2" fmla="*/ 2147483646 w 5582"/>
              <a:gd name="T3" fmla="*/ 2147483646 h 826"/>
              <a:gd name="T4" fmla="*/ 2147483646 w 5582"/>
              <a:gd name="T5" fmla="*/ 2147483646 h 826"/>
              <a:gd name="T6" fmla="*/ 2147483646 w 5582"/>
              <a:gd name="T7" fmla="*/ 2147483646 h 826"/>
              <a:gd name="T8" fmla="*/ 2147483646 w 5582"/>
              <a:gd name="T9" fmla="*/ 2147483646 h 826"/>
              <a:gd name="T10" fmla="*/ 2147483646 w 5582"/>
              <a:gd name="T11" fmla="*/ 2147483646 h 826"/>
              <a:gd name="T12" fmla="*/ 2147483646 w 5582"/>
              <a:gd name="T13" fmla="*/ 2147483646 h 826"/>
              <a:gd name="T14" fmla="*/ 2147483646 w 5582"/>
              <a:gd name="T15" fmla="*/ 2147483646 h 826"/>
              <a:gd name="T16" fmla="*/ 2147483646 w 5582"/>
              <a:gd name="T17" fmla="*/ 2147483646 h 826"/>
              <a:gd name="T18" fmla="*/ 2147483646 w 5582"/>
              <a:gd name="T19" fmla="*/ 2147483646 h 826"/>
              <a:gd name="T20" fmla="*/ 2147483646 w 5582"/>
              <a:gd name="T21" fmla="*/ 2147483646 h 826"/>
              <a:gd name="T22" fmla="*/ 2147483646 w 5582"/>
              <a:gd name="T23" fmla="*/ 2147483646 h 826"/>
              <a:gd name="T24" fmla="*/ 2147483646 w 5582"/>
              <a:gd name="T25" fmla="*/ 2147483646 h 826"/>
              <a:gd name="T26" fmla="*/ 2147483646 w 5582"/>
              <a:gd name="T27" fmla="*/ 2147483646 h 826"/>
              <a:gd name="T28" fmla="*/ 2147483646 w 5582"/>
              <a:gd name="T29" fmla="*/ 2147483646 h 826"/>
              <a:gd name="T30" fmla="*/ 2147483646 w 5582"/>
              <a:gd name="T31" fmla="*/ 2147483646 h 826"/>
              <a:gd name="T32" fmla="*/ 2147483646 w 5582"/>
              <a:gd name="T33" fmla="*/ 2147483646 h 826"/>
              <a:gd name="T34" fmla="*/ 2147483646 w 5582"/>
              <a:gd name="T35" fmla="*/ 2147483646 h 826"/>
              <a:gd name="T36" fmla="*/ 2147483646 w 5582"/>
              <a:gd name="T37" fmla="*/ 2147483646 h 826"/>
              <a:gd name="T38" fmla="*/ 2147483646 w 5582"/>
              <a:gd name="T39" fmla="*/ 2147483646 h 826"/>
              <a:gd name="T40" fmla="*/ 2147483646 w 5582"/>
              <a:gd name="T41" fmla="*/ 2147483646 h 826"/>
              <a:gd name="T42" fmla="*/ 2147483646 w 5582"/>
              <a:gd name="T43" fmla="*/ 2147483646 h 826"/>
              <a:gd name="T44" fmla="*/ 2147483646 w 5582"/>
              <a:gd name="T45" fmla="*/ 2147483646 h 826"/>
              <a:gd name="T46" fmla="*/ 2147483646 w 5582"/>
              <a:gd name="T47" fmla="*/ 2147483646 h 826"/>
              <a:gd name="T48" fmla="*/ 2147483646 w 5582"/>
              <a:gd name="T49" fmla="*/ 2147483646 h 826"/>
              <a:gd name="T50" fmla="*/ 2147483646 w 5582"/>
              <a:gd name="T51" fmla="*/ 2147483646 h 826"/>
              <a:gd name="T52" fmla="*/ 2147483646 w 5582"/>
              <a:gd name="T53" fmla="*/ 2147483646 h 826"/>
              <a:gd name="T54" fmla="*/ 2147483646 w 5582"/>
              <a:gd name="T55" fmla="*/ 2147483646 h 826"/>
              <a:gd name="T56" fmla="*/ 2147483646 w 5582"/>
              <a:gd name="T57" fmla="*/ 2147483646 h 826"/>
              <a:gd name="T58" fmla="*/ 2147483646 w 5582"/>
              <a:gd name="T59" fmla="*/ 2147483646 h 826"/>
              <a:gd name="T60" fmla="*/ 2147483646 w 5582"/>
              <a:gd name="T61" fmla="*/ 2147483646 h 826"/>
              <a:gd name="T62" fmla="*/ 2147483646 w 5582"/>
              <a:gd name="T63" fmla="*/ 2147483646 h 826"/>
              <a:gd name="T64" fmla="*/ 2147483646 w 5582"/>
              <a:gd name="T65" fmla="*/ 2147483646 h 826"/>
              <a:gd name="T66" fmla="*/ 2147483646 w 5582"/>
              <a:gd name="T67" fmla="*/ 2147483646 h 826"/>
              <a:gd name="T68" fmla="*/ 2147483646 w 5582"/>
              <a:gd name="T69" fmla="*/ 2147483646 h 826"/>
              <a:gd name="T70" fmla="*/ 2147483646 w 5582"/>
              <a:gd name="T71" fmla="*/ 2147483646 h 82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5582"/>
              <a:gd name="T109" fmla="*/ 0 h 826"/>
              <a:gd name="T110" fmla="*/ 5582 w 5582"/>
              <a:gd name="T111" fmla="*/ 826 h 82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5582" h="826">
                <a:moveTo>
                  <a:pt x="94" y="490"/>
                </a:moveTo>
                <a:cubicBezTo>
                  <a:pt x="288" y="345"/>
                  <a:pt x="482" y="200"/>
                  <a:pt x="658" y="154"/>
                </a:cubicBezTo>
                <a:cubicBezTo>
                  <a:pt x="834" y="108"/>
                  <a:pt x="1008" y="216"/>
                  <a:pt x="1150" y="214"/>
                </a:cubicBezTo>
                <a:cubicBezTo>
                  <a:pt x="1292" y="212"/>
                  <a:pt x="1398" y="160"/>
                  <a:pt x="1510" y="142"/>
                </a:cubicBezTo>
                <a:cubicBezTo>
                  <a:pt x="1622" y="124"/>
                  <a:pt x="1716" y="82"/>
                  <a:pt x="1822" y="106"/>
                </a:cubicBezTo>
                <a:cubicBezTo>
                  <a:pt x="1928" y="130"/>
                  <a:pt x="2064" y="218"/>
                  <a:pt x="2146" y="286"/>
                </a:cubicBezTo>
                <a:cubicBezTo>
                  <a:pt x="2228" y="354"/>
                  <a:pt x="2214" y="542"/>
                  <a:pt x="2314" y="514"/>
                </a:cubicBezTo>
                <a:cubicBezTo>
                  <a:pt x="2414" y="486"/>
                  <a:pt x="2646" y="160"/>
                  <a:pt x="2746" y="118"/>
                </a:cubicBezTo>
                <a:cubicBezTo>
                  <a:pt x="2846" y="76"/>
                  <a:pt x="2830" y="260"/>
                  <a:pt x="2914" y="262"/>
                </a:cubicBezTo>
                <a:cubicBezTo>
                  <a:pt x="2998" y="264"/>
                  <a:pt x="3122" y="72"/>
                  <a:pt x="3250" y="130"/>
                </a:cubicBezTo>
                <a:cubicBezTo>
                  <a:pt x="3378" y="188"/>
                  <a:pt x="3588" y="620"/>
                  <a:pt x="3682" y="610"/>
                </a:cubicBezTo>
                <a:cubicBezTo>
                  <a:pt x="3776" y="600"/>
                  <a:pt x="3722" y="140"/>
                  <a:pt x="3814" y="70"/>
                </a:cubicBezTo>
                <a:cubicBezTo>
                  <a:pt x="3906" y="0"/>
                  <a:pt x="4112" y="134"/>
                  <a:pt x="4234" y="190"/>
                </a:cubicBezTo>
                <a:cubicBezTo>
                  <a:pt x="4356" y="246"/>
                  <a:pt x="4454" y="408"/>
                  <a:pt x="4546" y="406"/>
                </a:cubicBezTo>
                <a:cubicBezTo>
                  <a:pt x="4638" y="404"/>
                  <a:pt x="4708" y="200"/>
                  <a:pt x="4786" y="178"/>
                </a:cubicBezTo>
                <a:cubicBezTo>
                  <a:pt x="4864" y="156"/>
                  <a:pt x="4926" y="300"/>
                  <a:pt x="5014" y="274"/>
                </a:cubicBezTo>
                <a:cubicBezTo>
                  <a:pt x="5102" y="248"/>
                  <a:pt x="5252" y="8"/>
                  <a:pt x="5314" y="22"/>
                </a:cubicBezTo>
                <a:cubicBezTo>
                  <a:pt x="5376" y="36"/>
                  <a:pt x="5356" y="266"/>
                  <a:pt x="5386" y="358"/>
                </a:cubicBezTo>
                <a:cubicBezTo>
                  <a:pt x="5416" y="450"/>
                  <a:pt x="5582" y="522"/>
                  <a:pt x="5494" y="574"/>
                </a:cubicBezTo>
                <a:cubicBezTo>
                  <a:pt x="5406" y="626"/>
                  <a:pt x="5056" y="630"/>
                  <a:pt x="4858" y="670"/>
                </a:cubicBezTo>
                <a:cubicBezTo>
                  <a:pt x="4660" y="710"/>
                  <a:pt x="4448" y="814"/>
                  <a:pt x="4306" y="814"/>
                </a:cubicBezTo>
                <a:cubicBezTo>
                  <a:pt x="4164" y="814"/>
                  <a:pt x="4102" y="670"/>
                  <a:pt x="4006" y="670"/>
                </a:cubicBezTo>
                <a:cubicBezTo>
                  <a:pt x="3910" y="670"/>
                  <a:pt x="3862" y="802"/>
                  <a:pt x="3730" y="814"/>
                </a:cubicBezTo>
                <a:cubicBezTo>
                  <a:pt x="3598" y="826"/>
                  <a:pt x="3374" y="770"/>
                  <a:pt x="3214" y="742"/>
                </a:cubicBezTo>
                <a:cubicBezTo>
                  <a:pt x="3054" y="714"/>
                  <a:pt x="2876" y="644"/>
                  <a:pt x="2770" y="646"/>
                </a:cubicBezTo>
                <a:cubicBezTo>
                  <a:pt x="2664" y="648"/>
                  <a:pt x="2696" y="740"/>
                  <a:pt x="2578" y="754"/>
                </a:cubicBezTo>
                <a:cubicBezTo>
                  <a:pt x="2460" y="768"/>
                  <a:pt x="2188" y="756"/>
                  <a:pt x="2062" y="730"/>
                </a:cubicBezTo>
                <a:cubicBezTo>
                  <a:pt x="1936" y="704"/>
                  <a:pt x="1936" y="600"/>
                  <a:pt x="1822" y="598"/>
                </a:cubicBezTo>
                <a:cubicBezTo>
                  <a:pt x="1708" y="596"/>
                  <a:pt x="1530" y="696"/>
                  <a:pt x="1378" y="718"/>
                </a:cubicBezTo>
                <a:cubicBezTo>
                  <a:pt x="1226" y="740"/>
                  <a:pt x="1026" y="768"/>
                  <a:pt x="910" y="730"/>
                </a:cubicBezTo>
                <a:cubicBezTo>
                  <a:pt x="794" y="692"/>
                  <a:pt x="762" y="546"/>
                  <a:pt x="682" y="490"/>
                </a:cubicBezTo>
                <a:cubicBezTo>
                  <a:pt x="602" y="434"/>
                  <a:pt x="526" y="380"/>
                  <a:pt x="430" y="394"/>
                </a:cubicBezTo>
                <a:cubicBezTo>
                  <a:pt x="334" y="408"/>
                  <a:pt x="176" y="550"/>
                  <a:pt x="106" y="574"/>
                </a:cubicBezTo>
                <a:cubicBezTo>
                  <a:pt x="36" y="598"/>
                  <a:pt x="20" y="564"/>
                  <a:pt x="10" y="538"/>
                </a:cubicBezTo>
                <a:cubicBezTo>
                  <a:pt x="0" y="512"/>
                  <a:pt x="22" y="446"/>
                  <a:pt x="46" y="418"/>
                </a:cubicBezTo>
                <a:cubicBezTo>
                  <a:pt x="70" y="390"/>
                  <a:pt x="134" y="368"/>
                  <a:pt x="154" y="370"/>
                </a:cubicBezTo>
              </a:path>
            </a:pathLst>
          </a:custGeom>
          <a:solidFill>
            <a:srgbClr val="66FF66"/>
          </a:solidFill>
          <a:ln w="38100">
            <a:solidFill>
              <a:srgbClr val="0000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68616" name="Text Box 8"/>
          <p:cNvSpPr txBox="1">
            <a:spLocks noChangeArrowheads="1"/>
          </p:cNvSpPr>
          <p:nvPr/>
        </p:nvSpPr>
        <p:spPr bwMode="auto">
          <a:xfrm>
            <a:off x="4500563" y="4292600"/>
            <a:ext cx="5397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993300"/>
                </a:solidFill>
                <a:latin typeface="Tahoma" panose="020B0604030504040204" pitchFamily="34" charset="0"/>
              </a:rPr>
              <a:t>OS</a:t>
            </a:r>
          </a:p>
        </p:txBody>
      </p:sp>
      <p:sp>
        <p:nvSpPr>
          <p:cNvPr id="68617" name="Text Box 9"/>
          <p:cNvSpPr txBox="1">
            <a:spLocks noChangeArrowheads="1"/>
          </p:cNvSpPr>
          <p:nvPr/>
        </p:nvSpPr>
        <p:spPr bwMode="auto">
          <a:xfrm>
            <a:off x="2628900" y="5157788"/>
            <a:ext cx="14382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990000"/>
                </a:solidFill>
                <a:latin typeface="Tahoma" panose="020B0604030504040204" pitchFamily="34" charset="0"/>
              </a:rPr>
              <a:t>Hardware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8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8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8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8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4" grpId="0" animBg="1"/>
      <p:bldP spid="68616" grpId="0"/>
      <p:bldP spid="686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31747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3174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63010A9-4E81-4C0A-82FF-6B69A6FE023F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333375"/>
            <a:ext cx="7777163" cy="892175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Architecture of OS</a:t>
            </a:r>
            <a:endParaRPr lang="en-US" altLang="ko-KR" smtClean="0">
              <a:ea typeface="Gulim" pitchFamily="34" charset="-127"/>
            </a:endParaRPr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3811588" y="1443038"/>
            <a:ext cx="3421062" cy="1317625"/>
            <a:chOff x="2246" y="845"/>
            <a:chExt cx="2155" cy="830"/>
          </a:xfrm>
        </p:grpSpPr>
        <p:sp>
          <p:nvSpPr>
            <p:cNvPr id="31776" name="Freeform 31"/>
            <p:cNvSpPr>
              <a:spLocks/>
            </p:cNvSpPr>
            <p:nvPr/>
          </p:nvSpPr>
          <p:spPr bwMode="gray">
            <a:xfrm rot="-7471624">
              <a:off x="2928" y="163"/>
              <a:ext cx="725" cy="2090"/>
            </a:xfrm>
            <a:custGeom>
              <a:avLst/>
              <a:gdLst>
                <a:gd name="T0" fmla="*/ 0 w 646"/>
                <a:gd name="T1" fmla="*/ 0 h 1861"/>
                <a:gd name="T2" fmla="*/ 270 w 646"/>
                <a:gd name="T3" fmla="*/ 79 h 1861"/>
                <a:gd name="T4" fmla="*/ 553 w 646"/>
                <a:gd name="T5" fmla="*/ 183 h 1861"/>
                <a:gd name="T6" fmla="*/ 828 w 646"/>
                <a:gd name="T7" fmla="*/ 309 h 1861"/>
                <a:gd name="T8" fmla="*/ 1105 w 646"/>
                <a:gd name="T9" fmla="*/ 463 h 1861"/>
                <a:gd name="T10" fmla="*/ 1366 w 646"/>
                <a:gd name="T11" fmla="*/ 631 h 1861"/>
                <a:gd name="T12" fmla="*/ 1627 w 646"/>
                <a:gd name="T13" fmla="*/ 839 h 1861"/>
                <a:gd name="T14" fmla="*/ 1885 w 646"/>
                <a:gd name="T15" fmla="*/ 1058 h 1861"/>
                <a:gd name="T16" fmla="*/ 2126 w 646"/>
                <a:gd name="T17" fmla="*/ 1302 h 1861"/>
                <a:gd name="T18" fmla="*/ 2355 w 646"/>
                <a:gd name="T19" fmla="*/ 1569 h 1861"/>
                <a:gd name="T20" fmla="*/ 2581 w 646"/>
                <a:gd name="T21" fmla="*/ 1853 h 1861"/>
                <a:gd name="T22" fmla="*/ 2781 w 646"/>
                <a:gd name="T23" fmla="*/ 2162 h 1861"/>
                <a:gd name="T24" fmla="*/ 2966 w 646"/>
                <a:gd name="T25" fmla="*/ 2493 h 1861"/>
                <a:gd name="T26" fmla="*/ 3133 w 646"/>
                <a:gd name="T27" fmla="*/ 2833 h 1861"/>
                <a:gd name="T28" fmla="*/ 3286 w 646"/>
                <a:gd name="T29" fmla="*/ 3207 h 1861"/>
                <a:gd name="T30" fmla="*/ 3403 w 646"/>
                <a:gd name="T31" fmla="*/ 3596 h 1861"/>
                <a:gd name="T32" fmla="*/ 3503 w 646"/>
                <a:gd name="T33" fmla="*/ 3994 h 1861"/>
                <a:gd name="T34" fmla="*/ 3581 w 646"/>
                <a:gd name="T35" fmla="*/ 4409 h 1861"/>
                <a:gd name="T36" fmla="*/ 3627 w 646"/>
                <a:gd name="T37" fmla="*/ 4854 h 1861"/>
                <a:gd name="T38" fmla="*/ 3649 w 646"/>
                <a:gd name="T39" fmla="*/ 5297 h 1861"/>
                <a:gd name="T40" fmla="*/ 3628 w 646"/>
                <a:gd name="T41" fmla="*/ 5765 h 1861"/>
                <a:gd name="T42" fmla="*/ 3587 w 646"/>
                <a:gd name="T43" fmla="*/ 6194 h 1861"/>
                <a:gd name="T44" fmla="*/ 3516 w 646"/>
                <a:gd name="T45" fmla="*/ 6615 h 1861"/>
                <a:gd name="T46" fmla="*/ 3422 w 646"/>
                <a:gd name="T47" fmla="*/ 7011 h 1861"/>
                <a:gd name="T48" fmla="*/ 3298 w 646"/>
                <a:gd name="T49" fmla="*/ 7394 h 1861"/>
                <a:gd name="T50" fmla="*/ 3168 w 646"/>
                <a:gd name="T51" fmla="*/ 7757 h 1861"/>
                <a:gd name="T52" fmla="*/ 3005 w 646"/>
                <a:gd name="T53" fmla="*/ 8102 h 1861"/>
                <a:gd name="T54" fmla="*/ 2823 w 646"/>
                <a:gd name="T55" fmla="*/ 8426 h 1861"/>
                <a:gd name="T56" fmla="*/ 2634 w 646"/>
                <a:gd name="T57" fmla="*/ 8738 h 1861"/>
                <a:gd name="T58" fmla="*/ 2416 w 646"/>
                <a:gd name="T59" fmla="*/ 9027 h 1861"/>
                <a:gd name="T60" fmla="*/ 2186 w 646"/>
                <a:gd name="T61" fmla="*/ 9280 h 1861"/>
                <a:gd name="T62" fmla="*/ 1946 w 646"/>
                <a:gd name="T63" fmla="*/ 9520 h 1861"/>
                <a:gd name="T64" fmla="*/ 1691 w 646"/>
                <a:gd name="T65" fmla="*/ 9744 h 1861"/>
                <a:gd name="T66" fmla="*/ 1432 w 646"/>
                <a:gd name="T67" fmla="*/ 9945 h 1861"/>
                <a:gd name="T68" fmla="*/ 1156 w 646"/>
                <a:gd name="T69" fmla="*/ 10131 h 1861"/>
                <a:gd name="T70" fmla="*/ 879 w 646"/>
                <a:gd name="T71" fmla="*/ 10278 h 1861"/>
                <a:gd name="T72" fmla="*/ 586 w 646"/>
                <a:gd name="T73" fmla="*/ 10406 h 1861"/>
                <a:gd name="T74" fmla="*/ 293 w 646"/>
                <a:gd name="T75" fmla="*/ 10525 h 1861"/>
                <a:gd name="T76" fmla="*/ 0 w 646"/>
                <a:gd name="T77" fmla="*/ 10609 h 1861"/>
                <a:gd name="T78" fmla="*/ 0 w 646"/>
                <a:gd name="T79" fmla="*/ 0 h 186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646"/>
                <a:gd name="T121" fmla="*/ 0 h 1861"/>
                <a:gd name="T122" fmla="*/ 646 w 646"/>
                <a:gd name="T123" fmla="*/ 1861 h 1861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646" h="1861">
                  <a:moveTo>
                    <a:pt x="0" y="0"/>
                  </a:moveTo>
                  <a:lnTo>
                    <a:pt x="48" y="14"/>
                  </a:lnTo>
                  <a:lnTo>
                    <a:pt x="98" y="32"/>
                  </a:lnTo>
                  <a:lnTo>
                    <a:pt x="147" y="54"/>
                  </a:lnTo>
                  <a:lnTo>
                    <a:pt x="195" y="81"/>
                  </a:lnTo>
                  <a:lnTo>
                    <a:pt x="242" y="111"/>
                  </a:lnTo>
                  <a:lnTo>
                    <a:pt x="288" y="147"/>
                  </a:lnTo>
                  <a:lnTo>
                    <a:pt x="333" y="185"/>
                  </a:lnTo>
                  <a:lnTo>
                    <a:pt x="377" y="228"/>
                  </a:lnTo>
                  <a:lnTo>
                    <a:pt x="418" y="275"/>
                  </a:lnTo>
                  <a:lnTo>
                    <a:pt x="457" y="325"/>
                  </a:lnTo>
                  <a:lnTo>
                    <a:pt x="493" y="379"/>
                  </a:lnTo>
                  <a:lnTo>
                    <a:pt x="526" y="437"/>
                  </a:lnTo>
                  <a:lnTo>
                    <a:pt x="555" y="497"/>
                  </a:lnTo>
                  <a:lnTo>
                    <a:pt x="582" y="562"/>
                  </a:lnTo>
                  <a:lnTo>
                    <a:pt x="604" y="630"/>
                  </a:lnTo>
                  <a:lnTo>
                    <a:pt x="621" y="700"/>
                  </a:lnTo>
                  <a:lnTo>
                    <a:pt x="634" y="774"/>
                  </a:lnTo>
                  <a:lnTo>
                    <a:pt x="642" y="851"/>
                  </a:lnTo>
                  <a:lnTo>
                    <a:pt x="646" y="930"/>
                  </a:lnTo>
                  <a:lnTo>
                    <a:pt x="643" y="1011"/>
                  </a:lnTo>
                  <a:lnTo>
                    <a:pt x="636" y="1086"/>
                  </a:lnTo>
                  <a:lnTo>
                    <a:pt x="623" y="1160"/>
                  </a:lnTo>
                  <a:lnTo>
                    <a:pt x="607" y="1230"/>
                  </a:lnTo>
                  <a:lnTo>
                    <a:pt x="585" y="1297"/>
                  </a:lnTo>
                  <a:lnTo>
                    <a:pt x="561" y="1361"/>
                  </a:lnTo>
                  <a:lnTo>
                    <a:pt x="533" y="1421"/>
                  </a:lnTo>
                  <a:lnTo>
                    <a:pt x="500" y="1478"/>
                  </a:lnTo>
                  <a:lnTo>
                    <a:pt x="466" y="1532"/>
                  </a:lnTo>
                  <a:lnTo>
                    <a:pt x="428" y="1582"/>
                  </a:lnTo>
                  <a:lnTo>
                    <a:pt x="388" y="1627"/>
                  </a:lnTo>
                  <a:lnTo>
                    <a:pt x="345" y="1670"/>
                  </a:lnTo>
                  <a:lnTo>
                    <a:pt x="301" y="1709"/>
                  </a:lnTo>
                  <a:lnTo>
                    <a:pt x="254" y="1744"/>
                  </a:lnTo>
                  <a:lnTo>
                    <a:pt x="205" y="1776"/>
                  </a:lnTo>
                  <a:lnTo>
                    <a:pt x="156" y="1803"/>
                  </a:lnTo>
                  <a:lnTo>
                    <a:pt x="104" y="1826"/>
                  </a:lnTo>
                  <a:lnTo>
                    <a:pt x="53" y="1846"/>
                  </a:lnTo>
                  <a:lnTo>
                    <a:pt x="0" y="1861"/>
                  </a:lnTo>
                  <a:lnTo>
                    <a:pt x="0" y="0"/>
                  </a:lnTo>
                </a:path>
              </a:pathLst>
            </a:custGeom>
            <a:gradFill rotWithShape="1">
              <a:gsLst>
                <a:gs pos="0">
                  <a:srgbClr val="0000FF"/>
                </a:gs>
                <a:gs pos="100000">
                  <a:srgbClr val="DFDF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7" name="Freeform 32"/>
            <p:cNvSpPr>
              <a:spLocks/>
            </p:cNvSpPr>
            <p:nvPr/>
          </p:nvSpPr>
          <p:spPr bwMode="gray">
            <a:xfrm rot="-6677128">
              <a:off x="2994" y="268"/>
              <a:ext cx="725" cy="2089"/>
            </a:xfrm>
            <a:custGeom>
              <a:avLst/>
              <a:gdLst>
                <a:gd name="T0" fmla="*/ 0 w 646"/>
                <a:gd name="T1" fmla="*/ 0 h 1861"/>
                <a:gd name="T2" fmla="*/ 270 w 646"/>
                <a:gd name="T3" fmla="*/ 79 h 1861"/>
                <a:gd name="T4" fmla="*/ 553 w 646"/>
                <a:gd name="T5" fmla="*/ 182 h 1861"/>
                <a:gd name="T6" fmla="*/ 828 w 646"/>
                <a:gd name="T7" fmla="*/ 305 h 1861"/>
                <a:gd name="T8" fmla="*/ 1105 w 646"/>
                <a:gd name="T9" fmla="*/ 457 h 1861"/>
                <a:gd name="T10" fmla="*/ 1366 w 646"/>
                <a:gd name="T11" fmla="*/ 626 h 1861"/>
                <a:gd name="T12" fmla="*/ 1627 w 646"/>
                <a:gd name="T13" fmla="*/ 831 h 1861"/>
                <a:gd name="T14" fmla="*/ 1885 w 646"/>
                <a:gd name="T15" fmla="*/ 1047 h 1861"/>
                <a:gd name="T16" fmla="*/ 2126 w 646"/>
                <a:gd name="T17" fmla="*/ 1289 h 1861"/>
                <a:gd name="T18" fmla="*/ 2355 w 646"/>
                <a:gd name="T19" fmla="*/ 1563 h 1861"/>
                <a:gd name="T20" fmla="*/ 2581 w 646"/>
                <a:gd name="T21" fmla="*/ 1839 h 1861"/>
                <a:gd name="T22" fmla="*/ 2781 w 646"/>
                <a:gd name="T23" fmla="*/ 2143 h 1861"/>
                <a:gd name="T24" fmla="*/ 2966 w 646"/>
                <a:gd name="T25" fmla="*/ 2477 h 1861"/>
                <a:gd name="T26" fmla="*/ 3133 w 646"/>
                <a:gd name="T27" fmla="*/ 2818 h 1861"/>
                <a:gd name="T28" fmla="*/ 3286 w 646"/>
                <a:gd name="T29" fmla="*/ 3185 h 1861"/>
                <a:gd name="T30" fmla="*/ 3403 w 646"/>
                <a:gd name="T31" fmla="*/ 3566 h 1861"/>
                <a:gd name="T32" fmla="*/ 3503 w 646"/>
                <a:gd name="T33" fmla="*/ 3962 h 1861"/>
                <a:gd name="T34" fmla="*/ 3581 w 646"/>
                <a:gd name="T35" fmla="*/ 4379 h 1861"/>
                <a:gd name="T36" fmla="*/ 3627 w 646"/>
                <a:gd name="T37" fmla="*/ 4813 h 1861"/>
                <a:gd name="T38" fmla="*/ 3649 w 646"/>
                <a:gd name="T39" fmla="*/ 5265 h 1861"/>
                <a:gd name="T40" fmla="*/ 3628 w 646"/>
                <a:gd name="T41" fmla="*/ 5726 h 1861"/>
                <a:gd name="T42" fmla="*/ 3587 w 646"/>
                <a:gd name="T43" fmla="*/ 6144 h 1861"/>
                <a:gd name="T44" fmla="*/ 3516 w 646"/>
                <a:gd name="T45" fmla="*/ 6566 h 1861"/>
                <a:gd name="T46" fmla="*/ 3422 w 646"/>
                <a:gd name="T47" fmla="*/ 6969 h 1861"/>
                <a:gd name="T48" fmla="*/ 3298 w 646"/>
                <a:gd name="T49" fmla="*/ 7343 h 1861"/>
                <a:gd name="T50" fmla="*/ 3168 w 646"/>
                <a:gd name="T51" fmla="*/ 7707 h 1861"/>
                <a:gd name="T52" fmla="*/ 3005 w 646"/>
                <a:gd name="T53" fmla="*/ 8039 h 1861"/>
                <a:gd name="T54" fmla="*/ 2823 w 646"/>
                <a:gd name="T55" fmla="*/ 8363 h 1861"/>
                <a:gd name="T56" fmla="*/ 2634 w 646"/>
                <a:gd name="T57" fmla="*/ 8682 h 1861"/>
                <a:gd name="T58" fmla="*/ 2416 w 646"/>
                <a:gd name="T59" fmla="*/ 8957 h 1861"/>
                <a:gd name="T60" fmla="*/ 2186 w 646"/>
                <a:gd name="T61" fmla="*/ 9209 h 1861"/>
                <a:gd name="T62" fmla="*/ 1946 w 646"/>
                <a:gd name="T63" fmla="*/ 9459 h 1861"/>
                <a:gd name="T64" fmla="*/ 1691 w 646"/>
                <a:gd name="T65" fmla="*/ 9672 h 1861"/>
                <a:gd name="T66" fmla="*/ 1432 w 646"/>
                <a:gd name="T67" fmla="*/ 9874 h 1861"/>
                <a:gd name="T68" fmla="*/ 1156 w 646"/>
                <a:gd name="T69" fmla="*/ 10054 h 1861"/>
                <a:gd name="T70" fmla="*/ 879 w 646"/>
                <a:gd name="T71" fmla="*/ 10207 h 1861"/>
                <a:gd name="T72" fmla="*/ 586 w 646"/>
                <a:gd name="T73" fmla="*/ 10337 h 1861"/>
                <a:gd name="T74" fmla="*/ 293 w 646"/>
                <a:gd name="T75" fmla="*/ 10448 h 1861"/>
                <a:gd name="T76" fmla="*/ 0 w 646"/>
                <a:gd name="T77" fmla="*/ 10533 h 1861"/>
                <a:gd name="T78" fmla="*/ 0 w 646"/>
                <a:gd name="T79" fmla="*/ 0 h 186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646"/>
                <a:gd name="T121" fmla="*/ 0 h 1861"/>
                <a:gd name="T122" fmla="*/ 646 w 646"/>
                <a:gd name="T123" fmla="*/ 1861 h 1861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646" h="1861">
                  <a:moveTo>
                    <a:pt x="0" y="0"/>
                  </a:moveTo>
                  <a:lnTo>
                    <a:pt x="48" y="14"/>
                  </a:lnTo>
                  <a:lnTo>
                    <a:pt x="98" y="32"/>
                  </a:lnTo>
                  <a:lnTo>
                    <a:pt x="147" y="54"/>
                  </a:lnTo>
                  <a:lnTo>
                    <a:pt x="195" y="81"/>
                  </a:lnTo>
                  <a:lnTo>
                    <a:pt x="242" y="111"/>
                  </a:lnTo>
                  <a:lnTo>
                    <a:pt x="288" y="147"/>
                  </a:lnTo>
                  <a:lnTo>
                    <a:pt x="333" y="185"/>
                  </a:lnTo>
                  <a:lnTo>
                    <a:pt x="377" y="228"/>
                  </a:lnTo>
                  <a:lnTo>
                    <a:pt x="418" y="275"/>
                  </a:lnTo>
                  <a:lnTo>
                    <a:pt x="457" y="325"/>
                  </a:lnTo>
                  <a:lnTo>
                    <a:pt x="493" y="379"/>
                  </a:lnTo>
                  <a:lnTo>
                    <a:pt x="526" y="437"/>
                  </a:lnTo>
                  <a:lnTo>
                    <a:pt x="555" y="497"/>
                  </a:lnTo>
                  <a:lnTo>
                    <a:pt x="582" y="562"/>
                  </a:lnTo>
                  <a:lnTo>
                    <a:pt x="604" y="630"/>
                  </a:lnTo>
                  <a:lnTo>
                    <a:pt x="621" y="700"/>
                  </a:lnTo>
                  <a:lnTo>
                    <a:pt x="634" y="774"/>
                  </a:lnTo>
                  <a:lnTo>
                    <a:pt x="642" y="851"/>
                  </a:lnTo>
                  <a:lnTo>
                    <a:pt x="646" y="930"/>
                  </a:lnTo>
                  <a:lnTo>
                    <a:pt x="643" y="1011"/>
                  </a:lnTo>
                  <a:lnTo>
                    <a:pt x="636" y="1086"/>
                  </a:lnTo>
                  <a:lnTo>
                    <a:pt x="623" y="1160"/>
                  </a:lnTo>
                  <a:lnTo>
                    <a:pt x="607" y="1230"/>
                  </a:lnTo>
                  <a:lnTo>
                    <a:pt x="585" y="1297"/>
                  </a:lnTo>
                  <a:lnTo>
                    <a:pt x="561" y="1361"/>
                  </a:lnTo>
                  <a:lnTo>
                    <a:pt x="533" y="1421"/>
                  </a:lnTo>
                  <a:lnTo>
                    <a:pt x="500" y="1478"/>
                  </a:lnTo>
                  <a:lnTo>
                    <a:pt x="466" y="1532"/>
                  </a:lnTo>
                  <a:lnTo>
                    <a:pt x="428" y="1582"/>
                  </a:lnTo>
                  <a:lnTo>
                    <a:pt x="388" y="1627"/>
                  </a:lnTo>
                  <a:lnTo>
                    <a:pt x="345" y="1670"/>
                  </a:lnTo>
                  <a:lnTo>
                    <a:pt x="301" y="1709"/>
                  </a:lnTo>
                  <a:lnTo>
                    <a:pt x="254" y="1744"/>
                  </a:lnTo>
                  <a:lnTo>
                    <a:pt x="205" y="1776"/>
                  </a:lnTo>
                  <a:lnTo>
                    <a:pt x="156" y="1803"/>
                  </a:lnTo>
                  <a:lnTo>
                    <a:pt x="104" y="1826"/>
                  </a:lnTo>
                  <a:lnTo>
                    <a:pt x="53" y="1846"/>
                  </a:lnTo>
                  <a:lnTo>
                    <a:pt x="0" y="1861"/>
                  </a:lnTo>
                  <a:lnTo>
                    <a:pt x="0" y="0"/>
                  </a:lnTo>
                </a:path>
              </a:pathLst>
            </a:custGeom>
            <a:gradFill rotWithShape="1">
              <a:gsLst>
                <a:gs pos="0">
                  <a:srgbClr val="99FFCC"/>
                </a:gs>
                <a:gs pos="100000">
                  <a:srgbClr val="F5FFF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33"/>
          <p:cNvGrpSpPr>
            <a:grpSpLocks/>
          </p:cNvGrpSpPr>
          <p:nvPr/>
        </p:nvGrpSpPr>
        <p:grpSpPr bwMode="auto">
          <a:xfrm rot="6397271">
            <a:off x="2353469" y="1386681"/>
            <a:ext cx="1371600" cy="3354388"/>
            <a:chOff x="2754" y="1408"/>
            <a:chExt cx="864" cy="2113"/>
          </a:xfrm>
        </p:grpSpPr>
        <p:sp>
          <p:nvSpPr>
            <p:cNvPr id="31774" name="Freeform 34"/>
            <p:cNvSpPr>
              <a:spLocks/>
            </p:cNvSpPr>
            <p:nvPr/>
          </p:nvSpPr>
          <p:spPr bwMode="gray">
            <a:xfrm rot="-794496">
              <a:off x="2893" y="1408"/>
              <a:ext cx="725" cy="2089"/>
            </a:xfrm>
            <a:custGeom>
              <a:avLst/>
              <a:gdLst>
                <a:gd name="T0" fmla="*/ 0 w 646"/>
                <a:gd name="T1" fmla="*/ 0 h 1861"/>
                <a:gd name="T2" fmla="*/ 270 w 646"/>
                <a:gd name="T3" fmla="*/ 79 h 1861"/>
                <a:gd name="T4" fmla="*/ 553 w 646"/>
                <a:gd name="T5" fmla="*/ 182 h 1861"/>
                <a:gd name="T6" fmla="*/ 828 w 646"/>
                <a:gd name="T7" fmla="*/ 305 h 1861"/>
                <a:gd name="T8" fmla="*/ 1105 w 646"/>
                <a:gd name="T9" fmla="*/ 457 h 1861"/>
                <a:gd name="T10" fmla="*/ 1366 w 646"/>
                <a:gd name="T11" fmla="*/ 626 h 1861"/>
                <a:gd name="T12" fmla="*/ 1627 w 646"/>
                <a:gd name="T13" fmla="*/ 831 h 1861"/>
                <a:gd name="T14" fmla="*/ 1885 w 646"/>
                <a:gd name="T15" fmla="*/ 1047 h 1861"/>
                <a:gd name="T16" fmla="*/ 2126 w 646"/>
                <a:gd name="T17" fmla="*/ 1289 h 1861"/>
                <a:gd name="T18" fmla="*/ 2355 w 646"/>
                <a:gd name="T19" fmla="*/ 1563 h 1861"/>
                <a:gd name="T20" fmla="*/ 2581 w 646"/>
                <a:gd name="T21" fmla="*/ 1839 h 1861"/>
                <a:gd name="T22" fmla="*/ 2781 w 646"/>
                <a:gd name="T23" fmla="*/ 2143 h 1861"/>
                <a:gd name="T24" fmla="*/ 2966 w 646"/>
                <a:gd name="T25" fmla="*/ 2477 h 1861"/>
                <a:gd name="T26" fmla="*/ 3133 w 646"/>
                <a:gd name="T27" fmla="*/ 2818 h 1861"/>
                <a:gd name="T28" fmla="*/ 3286 w 646"/>
                <a:gd name="T29" fmla="*/ 3185 h 1861"/>
                <a:gd name="T30" fmla="*/ 3403 w 646"/>
                <a:gd name="T31" fmla="*/ 3566 h 1861"/>
                <a:gd name="T32" fmla="*/ 3503 w 646"/>
                <a:gd name="T33" fmla="*/ 3962 h 1861"/>
                <a:gd name="T34" fmla="*/ 3581 w 646"/>
                <a:gd name="T35" fmla="*/ 4379 h 1861"/>
                <a:gd name="T36" fmla="*/ 3627 w 646"/>
                <a:gd name="T37" fmla="*/ 4813 h 1861"/>
                <a:gd name="T38" fmla="*/ 3649 w 646"/>
                <a:gd name="T39" fmla="*/ 5265 h 1861"/>
                <a:gd name="T40" fmla="*/ 3628 w 646"/>
                <a:gd name="T41" fmla="*/ 5726 h 1861"/>
                <a:gd name="T42" fmla="*/ 3587 w 646"/>
                <a:gd name="T43" fmla="*/ 6144 h 1861"/>
                <a:gd name="T44" fmla="*/ 3516 w 646"/>
                <a:gd name="T45" fmla="*/ 6566 h 1861"/>
                <a:gd name="T46" fmla="*/ 3422 w 646"/>
                <a:gd name="T47" fmla="*/ 6969 h 1861"/>
                <a:gd name="T48" fmla="*/ 3298 w 646"/>
                <a:gd name="T49" fmla="*/ 7343 h 1861"/>
                <a:gd name="T50" fmla="*/ 3168 w 646"/>
                <a:gd name="T51" fmla="*/ 7707 h 1861"/>
                <a:gd name="T52" fmla="*/ 3005 w 646"/>
                <a:gd name="T53" fmla="*/ 8039 h 1861"/>
                <a:gd name="T54" fmla="*/ 2823 w 646"/>
                <a:gd name="T55" fmla="*/ 8363 h 1861"/>
                <a:gd name="T56" fmla="*/ 2634 w 646"/>
                <a:gd name="T57" fmla="*/ 8682 h 1861"/>
                <a:gd name="T58" fmla="*/ 2416 w 646"/>
                <a:gd name="T59" fmla="*/ 8957 h 1861"/>
                <a:gd name="T60" fmla="*/ 2186 w 646"/>
                <a:gd name="T61" fmla="*/ 9209 h 1861"/>
                <a:gd name="T62" fmla="*/ 1946 w 646"/>
                <a:gd name="T63" fmla="*/ 9459 h 1861"/>
                <a:gd name="T64" fmla="*/ 1691 w 646"/>
                <a:gd name="T65" fmla="*/ 9672 h 1861"/>
                <a:gd name="T66" fmla="*/ 1432 w 646"/>
                <a:gd name="T67" fmla="*/ 9874 h 1861"/>
                <a:gd name="T68" fmla="*/ 1156 w 646"/>
                <a:gd name="T69" fmla="*/ 10054 h 1861"/>
                <a:gd name="T70" fmla="*/ 879 w 646"/>
                <a:gd name="T71" fmla="*/ 10207 h 1861"/>
                <a:gd name="T72" fmla="*/ 586 w 646"/>
                <a:gd name="T73" fmla="*/ 10337 h 1861"/>
                <a:gd name="T74" fmla="*/ 293 w 646"/>
                <a:gd name="T75" fmla="*/ 10448 h 1861"/>
                <a:gd name="T76" fmla="*/ 0 w 646"/>
                <a:gd name="T77" fmla="*/ 10533 h 1861"/>
                <a:gd name="T78" fmla="*/ 0 w 646"/>
                <a:gd name="T79" fmla="*/ 0 h 186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646"/>
                <a:gd name="T121" fmla="*/ 0 h 1861"/>
                <a:gd name="T122" fmla="*/ 646 w 646"/>
                <a:gd name="T123" fmla="*/ 1861 h 1861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646" h="1861">
                  <a:moveTo>
                    <a:pt x="0" y="0"/>
                  </a:moveTo>
                  <a:lnTo>
                    <a:pt x="48" y="14"/>
                  </a:lnTo>
                  <a:lnTo>
                    <a:pt x="98" y="32"/>
                  </a:lnTo>
                  <a:lnTo>
                    <a:pt x="147" y="54"/>
                  </a:lnTo>
                  <a:lnTo>
                    <a:pt x="195" y="81"/>
                  </a:lnTo>
                  <a:lnTo>
                    <a:pt x="242" y="111"/>
                  </a:lnTo>
                  <a:lnTo>
                    <a:pt x="288" y="147"/>
                  </a:lnTo>
                  <a:lnTo>
                    <a:pt x="333" y="185"/>
                  </a:lnTo>
                  <a:lnTo>
                    <a:pt x="377" y="228"/>
                  </a:lnTo>
                  <a:lnTo>
                    <a:pt x="418" y="275"/>
                  </a:lnTo>
                  <a:lnTo>
                    <a:pt x="457" y="325"/>
                  </a:lnTo>
                  <a:lnTo>
                    <a:pt x="493" y="379"/>
                  </a:lnTo>
                  <a:lnTo>
                    <a:pt x="526" y="437"/>
                  </a:lnTo>
                  <a:lnTo>
                    <a:pt x="555" y="497"/>
                  </a:lnTo>
                  <a:lnTo>
                    <a:pt x="582" y="562"/>
                  </a:lnTo>
                  <a:lnTo>
                    <a:pt x="604" y="630"/>
                  </a:lnTo>
                  <a:lnTo>
                    <a:pt x="621" y="700"/>
                  </a:lnTo>
                  <a:lnTo>
                    <a:pt x="634" y="774"/>
                  </a:lnTo>
                  <a:lnTo>
                    <a:pt x="642" y="851"/>
                  </a:lnTo>
                  <a:lnTo>
                    <a:pt x="646" y="930"/>
                  </a:lnTo>
                  <a:lnTo>
                    <a:pt x="643" y="1011"/>
                  </a:lnTo>
                  <a:lnTo>
                    <a:pt x="636" y="1086"/>
                  </a:lnTo>
                  <a:lnTo>
                    <a:pt x="623" y="1160"/>
                  </a:lnTo>
                  <a:lnTo>
                    <a:pt x="607" y="1230"/>
                  </a:lnTo>
                  <a:lnTo>
                    <a:pt x="585" y="1297"/>
                  </a:lnTo>
                  <a:lnTo>
                    <a:pt x="561" y="1361"/>
                  </a:lnTo>
                  <a:lnTo>
                    <a:pt x="533" y="1421"/>
                  </a:lnTo>
                  <a:lnTo>
                    <a:pt x="500" y="1478"/>
                  </a:lnTo>
                  <a:lnTo>
                    <a:pt x="466" y="1532"/>
                  </a:lnTo>
                  <a:lnTo>
                    <a:pt x="428" y="1582"/>
                  </a:lnTo>
                  <a:lnTo>
                    <a:pt x="388" y="1627"/>
                  </a:lnTo>
                  <a:lnTo>
                    <a:pt x="345" y="1670"/>
                  </a:lnTo>
                  <a:lnTo>
                    <a:pt x="301" y="1709"/>
                  </a:lnTo>
                  <a:lnTo>
                    <a:pt x="254" y="1744"/>
                  </a:lnTo>
                  <a:lnTo>
                    <a:pt x="205" y="1776"/>
                  </a:lnTo>
                  <a:lnTo>
                    <a:pt x="156" y="1803"/>
                  </a:lnTo>
                  <a:lnTo>
                    <a:pt x="104" y="1826"/>
                  </a:lnTo>
                  <a:lnTo>
                    <a:pt x="53" y="1846"/>
                  </a:lnTo>
                  <a:lnTo>
                    <a:pt x="0" y="1861"/>
                  </a:lnTo>
                  <a:lnTo>
                    <a:pt x="0" y="0"/>
                  </a:lnTo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5" name="Freeform 35"/>
            <p:cNvSpPr>
              <a:spLocks/>
            </p:cNvSpPr>
            <p:nvPr/>
          </p:nvSpPr>
          <p:spPr bwMode="gray">
            <a:xfrm>
              <a:off x="2754" y="1432"/>
              <a:ext cx="725" cy="2089"/>
            </a:xfrm>
            <a:custGeom>
              <a:avLst/>
              <a:gdLst>
                <a:gd name="T0" fmla="*/ 0 w 646"/>
                <a:gd name="T1" fmla="*/ 0 h 1861"/>
                <a:gd name="T2" fmla="*/ 270 w 646"/>
                <a:gd name="T3" fmla="*/ 79 h 1861"/>
                <a:gd name="T4" fmla="*/ 553 w 646"/>
                <a:gd name="T5" fmla="*/ 182 h 1861"/>
                <a:gd name="T6" fmla="*/ 828 w 646"/>
                <a:gd name="T7" fmla="*/ 305 h 1861"/>
                <a:gd name="T8" fmla="*/ 1105 w 646"/>
                <a:gd name="T9" fmla="*/ 457 h 1861"/>
                <a:gd name="T10" fmla="*/ 1366 w 646"/>
                <a:gd name="T11" fmla="*/ 626 h 1861"/>
                <a:gd name="T12" fmla="*/ 1627 w 646"/>
                <a:gd name="T13" fmla="*/ 831 h 1861"/>
                <a:gd name="T14" fmla="*/ 1885 w 646"/>
                <a:gd name="T15" fmla="*/ 1047 h 1861"/>
                <a:gd name="T16" fmla="*/ 2126 w 646"/>
                <a:gd name="T17" fmla="*/ 1289 h 1861"/>
                <a:gd name="T18" fmla="*/ 2355 w 646"/>
                <a:gd name="T19" fmla="*/ 1563 h 1861"/>
                <a:gd name="T20" fmla="*/ 2581 w 646"/>
                <a:gd name="T21" fmla="*/ 1839 h 1861"/>
                <a:gd name="T22" fmla="*/ 2781 w 646"/>
                <a:gd name="T23" fmla="*/ 2143 h 1861"/>
                <a:gd name="T24" fmla="*/ 2966 w 646"/>
                <a:gd name="T25" fmla="*/ 2477 h 1861"/>
                <a:gd name="T26" fmla="*/ 3133 w 646"/>
                <a:gd name="T27" fmla="*/ 2818 h 1861"/>
                <a:gd name="T28" fmla="*/ 3286 w 646"/>
                <a:gd name="T29" fmla="*/ 3185 h 1861"/>
                <a:gd name="T30" fmla="*/ 3403 w 646"/>
                <a:gd name="T31" fmla="*/ 3566 h 1861"/>
                <a:gd name="T32" fmla="*/ 3503 w 646"/>
                <a:gd name="T33" fmla="*/ 3962 h 1861"/>
                <a:gd name="T34" fmla="*/ 3581 w 646"/>
                <a:gd name="T35" fmla="*/ 4379 h 1861"/>
                <a:gd name="T36" fmla="*/ 3627 w 646"/>
                <a:gd name="T37" fmla="*/ 4813 h 1861"/>
                <a:gd name="T38" fmla="*/ 3649 w 646"/>
                <a:gd name="T39" fmla="*/ 5265 h 1861"/>
                <a:gd name="T40" fmla="*/ 3628 w 646"/>
                <a:gd name="T41" fmla="*/ 5726 h 1861"/>
                <a:gd name="T42" fmla="*/ 3587 w 646"/>
                <a:gd name="T43" fmla="*/ 6144 h 1861"/>
                <a:gd name="T44" fmla="*/ 3516 w 646"/>
                <a:gd name="T45" fmla="*/ 6566 h 1861"/>
                <a:gd name="T46" fmla="*/ 3422 w 646"/>
                <a:gd name="T47" fmla="*/ 6969 h 1861"/>
                <a:gd name="T48" fmla="*/ 3298 w 646"/>
                <a:gd name="T49" fmla="*/ 7343 h 1861"/>
                <a:gd name="T50" fmla="*/ 3168 w 646"/>
                <a:gd name="T51" fmla="*/ 7707 h 1861"/>
                <a:gd name="T52" fmla="*/ 3005 w 646"/>
                <a:gd name="T53" fmla="*/ 8039 h 1861"/>
                <a:gd name="T54" fmla="*/ 2823 w 646"/>
                <a:gd name="T55" fmla="*/ 8363 h 1861"/>
                <a:gd name="T56" fmla="*/ 2634 w 646"/>
                <a:gd name="T57" fmla="*/ 8682 h 1861"/>
                <a:gd name="T58" fmla="*/ 2416 w 646"/>
                <a:gd name="T59" fmla="*/ 8957 h 1861"/>
                <a:gd name="T60" fmla="*/ 2186 w 646"/>
                <a:gd name="T61" fmla="*/ 9209 h 1861"/>
                <a:gd name="T62" fmla="*/ 1946 w 646"/>
                <a:gd name="T63" fmla="*/ 9459 h 1861"/>
                <a:gd name="T64" fmla="*/ 1691 w 646"/>
                <a:gd name="T65" fmla="*/ 9672 h 1861"/>
                <a:gd name="T66" fmla="*/ 1432 w 646"/>
                <a:gd name="T67" fmla="*/ 9874 h 1861"/>
                <a:gd name="T68" fmla="*/ 1156 w 646"/>
                <a:gd name="T69" fmla="*/ 10054 h 1861"/>
                <a:gd name="T70" fmla="*/ 879 w 646"/>
                <a:gd name="T71" fmla="*/ 10207 h 1861"/>
                <a:gd name="T72" fmla="*/ 586 w 646"/>
                <a:gd name="T73" fmla="*/ 10337 h 1861"/>
                <a:gd name="T74" fmla="*/ 293 w 646"/>
                <a:gd name="T75" fmla="*/ 10448 h 1861"/>
                <a:gd name="T76" fmla="*/ 0 w 646"/>
                <a:gd name="T77" fmla="*/ 10533 h 1861"/>
                <a:gd name="T78" fmla="*/ 0 w 646"/>
                <a:gd name="T79" fmla="*/ 0 h 186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646"/>
                <a:gd name="T121" fmla="*/ 0 h 1861"/>
                <a:gd name="T122" fmla="*/ 646 w 646"/>
                <a:gd name="T123" fmla="*/ 1861 h 1861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646" h="1861">
                  <a:moveTo>
                    <a:pt x="0" y="0"/>
                  </a:moveTo>
                  <a:lnTo>
                    <a:pt x="48" y="14"/>
                  </a:lnTo>
                  <a:lnTo>
                    <a:pt x="98" y="32"/>
                  </a:lnTo>
                  <a:lnTo>
                    <a:pt x="147" y="54"/>
                  </a:lnTo>
                  <a:lnTo>
                    <a:pt x="195" y="81"/>
                  </a:lnTo>
                  <a:lnTo>
                    <a:pt x="242" y="111"/>
                  </a:lnTo>
                  <a:lnTo>
                    <a:pt x="288" y="147"/>
                  </a:lnTo>
                  <a:lnTo>
                    <a:pt x="333" y="185"/>
                  </a:lnTo>
                  <a:lnTo>
                    <a:pt x="377" y="228"/>
                  </a:lnTo>
                  <a:lnTo>
                    <a:pt x="418" y="275"/>
                  </a:lnTo>
                  <a:lnTo>
                    <a:pt x="457" y="325"/>
                  </a:lnTo>
                  <a:lnTo>
                    <a:pt x="493" y="379"/>
                  </a:lnTo>
                  <a:lnTo>
                    <a:pt x="526" y="437"/>
                  </a:lnTo>
                  <a:lnTo>
                    <a:pt x="555" y="497"/>
                  </a:lnTo>
                  <a:lnTo>
                    <a:pt x="582" y="562"/>
                  </a:lnTo>
                  <a:lnTo>
                    <a:pt x="604" y="630"/>
                  </a:lnTo>
                  <a:lnTo>
                    <a:pt x="621" y="700"/>
                  </a:lnTo>
                  <a:lnTo>
                    <a:pt x="634" y="774"/>
                  </a:lnTo>
                  <a:lnTo>
                    <a:pt x="642" y="851"/>
                  </a:lnTo>
                  <a:lnTo>
                    <a:pt x="646" y="930"/>
                  </a:lnTo>
                  <a:lnTo>
                    <a:pt x="643" y="1011"/>
                  </a:lnTo>
                  <a:lnTo>
                    <a:pt x="636" y="1086"/>
                  </a:lnTo>
                  <a:lnTo>
                    <a:pt x="623" y="1160"/>
                  </a:lnTo>
                  <a:lnTo>
                    <a:pt x="607" y="1230"/>
                  </a:lnTo>
                  <a:lnTo>
                    <a:pt x="585" y="1297"/>
                  </a:lnTo>
                  <a:lnTo>
                    <a:pt x="561" y="1361"/>
                  </a:lnTo>
                  <a:lnTo>
                    <a:pt x="533" y="1421"/>
                  </a:lnTo>
                  <a:lnTo>
                    <a:pt x="500" y="1478"/>
                  </a:lnTo>
                  <a:lnTo>
                    <a:pt x="466" y="1532"/>
                  </a:lnTo>
                  <a:lnTo>
                    <a:pt x="428" y="1582"/>
                  </a:lnTo>
                  <a:lnTo>
                    <a:pt x="388" y="1627"/>
                  </a:lnTo>
                  <a:lnTo>
                    <a:pt x="345" y="1670"/>
                  </a:lnTo>
                  <a:lnTo>
                    <a:pt x="301" y="1709"/>
                  </a:lnTo>
                  <a:lnTo>
                    <a:pt x="254" y="1744"/>
                  </a:lnTo>
                  <a:lnTo>
                    <a:pt x="205" y="1776"/>
                  </a:lnTo>
                  <a:lnTo>
                    <a:pt x="156" y="1803"/>
                  </a:lnTo>
                  <a:lnTo>
                    <a:pt x="104" y="1826"/>
                  </a:lnTo>
                  <a:lnTo>
                    <a:pt x="53" y="1846"/>
                  </a:lnTo>
                  <a:lnTo>
                    <a:pt x="0" y="1861"/>
                  </a:lnTo>
                  <a:lnTo>
                    <a:pt x="0" y="0"/>
                  </a:lnTo>
                </a:path>
              </a:pathLst>
            </a:custGeom>
            <a:gradFill rotWithShape="1">
              <a:gsLst>
                <a:gs pos="0">
                  <a:srgbClr val="99FFCC"/>
                </a:gs>
                <a:gs pos="100000">
                  <a:srgbClr val="F5FFF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36"/>
          <p:cNvGrpSpPr>
            <a:grpSpLocks/>
          </p:cNvGrpSpPr>
          <p:nvPr/>
        </p:nvGrpSpPr>
        <p:grpSpPr bwMode="auto">
          <a:xfrm rot="9604860">
            <a:off x="3233738" y="434975"/>
            <a:ext cx="1371600" cy="3354388"/>
            <a:chOff x="2754" y="1408"/>
            <a:chExt cx="864" cy="2113"/>
          </a:xfrm>
        </p:grpSpPr>
        <p:sp>
          <p:nvSpPr>
            <p:cNvPr id="31772" name="Freeform 37"/>
            <p:cNvSpPr>
              <a:spLocks/>
            </p:cNvSpPr>
            <p:nvPr/>
          </p:nvSpPr>
          <p:spPr bwMode="gray">
            <a:xfrm rot="-794496">
              <a:off x="2893" y="1408"/>
              <a:ext cx="725" cy="2089"/>
            </a:xfrm>
            <a:custGeom>
              <a:avLst/>
              <a:gdLst>
                <a:gd name="T0" fmla="*/ 0 w 646"/>
                <a:gd name="T1" fmla="*/ 0 h 1861"/>
                <a:gd name="T2" fmla="*/ 270 w 646"/>
                <a:gd name="T3" fmla="*/ 79 h 1861"/>
                <a:gd name="T4" fmla="*/ 553 w 646"/>
                <a:gd name="T5" fmla="*/ 182 h 1861"/>
                <a:gd name="T6" fmla="*/ 828 w 646"/>
                <a:gd name="T7" fmla="*/ 305 h 1861"/>
                <a:gd name="T8" fmla="*/ 1105 w 646"/>
                <a:gd name="T9" fmla="*/ 457 h 1861"/>
                <a:gd name="T10" fmla="*/ 1366 w 646"/>
                <a:gd name="T11" fmla="*/ 626 h 1861"/>
                <a:gd name="T12" fmla="*/ 1627 w 646"/>
                <a:gd name="T13" fmla="*/ 831 h 1861"/>
                <a:gd name="T14" fmla="*/ 1885 w 646"/>
                <a:gd name="T15" fmla="*/ 1047 h 1861"/>
                <a:gd name="T16" fmla="*/ 2126 w 646"/>
                <a:gd name="T17" fmla="*/ 1289 h 1861"/>
                <a:gd name="T18" fmla="*/ 2355 w 646"/>
                <a:gd name="T19" fmla="*/ 1563 h 1861"/>
                <a:gd name="T20" fmla="*/ 2581 w 646"/>
                <a:gd name="T21" fmla="*/ 1839 h 1861"/>
                <a:gd name="T22" fmla="*/ 2781 w 646"/>
                <a:gd name="T23" fmla="*/ 2143 h 1861"/>
                <a:gd name="T24" fmla="*/ 2966 w 646"/>
                <a:gd name="T25" fmla="*/ 2477 h 1861"/>
                <a:gd name="T26" fmla="*/ 3133 w 646"/>
                <a:gd name="T27" fmla="*/ 2818 h 1861"/>
                <a:gd name="T28" fmla="*/ 3286 w 646"/>
                <a:gd name="T29" fmla="*/ 3185 h 1861"/>
                <a:gd name="T30" fmla="*/ 3403 w 646"/>
                <a:gd name="T31" fmla="*/ 3566 h 1861"/>
                <a:gd name="T32" fmla="*/ 3503 w 646"/>
                <a:gd name="T33" fmla="*/ 3962 h 1861"/>
                <a:gd name="T34" fmla="*/ 3581 w 646"/>
                <a:gd name="T35" fmla="*/ 4379 h 1861"/>
                <a:gd name="T36" fmla="*/ 3627 w 646"/>
                <a:gd name="T37" fmla="*/ 4813 h 1861"/>
                <a:gd name="T38" fmla="*/ 3649 w 646"/>
                <a:gd name="T39" fmla="*/ 5265 h 1861"/>
                <a:gd name="T40" fmla="*/ 3628 w 646"/>
                <a:gd name="T41" fmla="*/ 5726 h 1861"/>
                <a:gd name="T42" fmla="*/ 3587 w 646"/>
                <a:gd name="T43" fmla="*/ 6144 h 1861"/>
                <a:gd name="T44" fmla="*/ 3516 w 646"/>
                <a:gd name="T45" fmla="*/ 6566 h 1861"/>
                <a:gd name="T46" fmla="*/ 3422 w 646"/>
                <a:gd name="T47" fmla="*/ 6969 h 1861"/>
                <a:gd name="T48" fmla="*/ 3298 w 646"/>
                <a:gd name="T49" fmla="*/ 7343 h 1861"/>
                <a:gd name="T50" fmla="*/ 3168 w 646"/>
                <a:gd name="T51" fmla="*/ 7707 h 1861"/>
                <a:gd name="T52" fmla="*/ 3005 w 646"/>
                <a:gd name="T53" fmla="*/ 8039 h 1861"/>
                <a:gd name="T54" fmla="*/ 2823 w 646"/>
                <a:gd name="T55" fmla="*/ 8363 h 1861"/>
                <a:gd name="T56" fmla="*/ 2634 w 646"/>
                <a:gd name="T57" fmla="*/ 8682 h 1861"/>
                <a:gd name="T58" fmla="*/ 2416 w 646"/>
                <a:gd name="T59" fmla="*/ 8957 h 1861"/>
                <a:gd name="T60" fmla="*/ 2186 w 646"/>
                <a:gd name="T61" fmla="*/ 9209 h 1861"/>
                <a:gd name="T62" fmla="*/ 1946 w 646"/>
                <a:gd name="T63" fmla="*/ 9459 h 1861"/>
                <a:gd name="T64" fmla="*/ 1691 w 646"/>
                <a:gd name="T65" fmla="*/ 9672 h 1861"/>
                <a:gd name="T66" fmla="*/ 1432 w 646"/>
                <a:gd name="T67" fmla="*/ 9874 h 1861"/>
                <a:gd name="T68" fmla="*/ 1156 w 646"/>
                <a:gd name="T69" fmla="*/ 10054 h 1861"/>
                <a:gd name="T70" fmla="*/ 879 w 646"/>
                <a:gd name="T71" fmla="*/ 10207 h 1861"/>
                <a:gd name="T72" fmla="*/ 586 w 646"/>
                <a:gd name="T73" fmla="*/ 10337 h 1861"/>
                <a:gd name="T74" fmla="*/ 293 w 646"/>
                <a:gd name="T75" fmla="*/ 10448 h 1861"/>
                <a:gd name="T76" fmla="*/ 0 w 646"/>
                <a:gd name="T77" fmla="*/ 10533 h 1861"/>
                <a:gd name="T78" fmla="*/ 0 w 646"/>
                <a:gd name="T79" fmla="*/ 0 h 186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646"/>
                <a:gd name="T121" fmla="*/ 0 h 1861"/>
                <a:gd name="T122" fmla="*/ 646 w 646"/>
                <a:gd name="T123" fmla="*/ 1861 h 1861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646" h="1861">
                  <a:moveTo>
                    <a:pt x="0" y="0"/>
                  </a:moveTo>
                  <a:lnTo>
                    <a:pt x="48" y="14"/>
                  </a:lnTo>
                  <a:lnTo>
                    <a:pt x="98" y="32"/>
                  </a:lnTo>
                  <a:lnTo>
                    <a:pt x="147" y="54"/>
                  </a:lnTo>
                  <a:lnTo>
                    <a:pt x="195" y="81"/>
                  </a:lnTo>
                  <a:lnTo>
                    <a:pt x="242" y="111"/>
                  </a:lnTo>
                  <a:lnTo>
                    <a:pt x="288" y="147"/>
                  </a:lnTo>
                  <a:lnTo>
                    <a:pt x="333" y="185"/>
                  </a:lnTo>
                  <a:lnTo>
                    <a:pt x="377" y="228"/>
                  </a:lnTo>
                  <a:lnTo>
                    <a:pt x="418" y="275"/>
                  </a:lnTo>
                  <a:lnTo>
                    <a:pt x="457" y="325"/>
                  </a:lnTo>
                  <a:lnTo>
                    <a:pt x="493" y="379"/>
                  </a:lnTo>
                  <a:lnTo>
                    <a:pt x="526" y="437"/>
                  </a:lnTo>
                  <a:lnTo>
                    <a:pt x="555" y="497"/>
                  </a:lnTo>
                  <a:lnTo>
                    <a:pt x="582" y="562"/>
                  </a:lnTo>
                  <a:lnTo>
                    <a:pt x="604" y="630"/>
                  </a:lnTo>
                  <a:lnTo>
                    <a:pt x="621" y="700"/>
                  </a:lnTo>
                  <a:lnTo>
                    <a:pt x="634" y="774"/>
                  </a:lnTo>
                  <a:lnTo>
                    <a:pt x="642" y="851"/>
                  </a:lnTo>
                  <a:lnTo>
                    <a:pt x="646" y="930"/>
                  </a:lnTo>
                  <a:lnTo>
                    <a:pt x="643" y="1011"/>
                  </a:lnTo>
                  <a:lnTo>
                    <a:pt x="636" y="1086"/>
                  </a:lnTo>
                  <a:lnTo>
                    <a:pt x="623" y="1160"/>
                  </a:lnTo>
                  <a:lnTo>
                    <a:pt x="607" y="1230"/>
                  </a:lnTo>
                  <a:lnTo>
                    <a:pt x="585" y="1297"/>
                  </a:lnTo>
                  <a:lnTo>
                    <a:pt x="561" y="1361"/>
                  </a:lnTo>
                  <a:lnTo>
                    <a:pt x="533" y="1421"/>
                  </a:lnTo>
                  <a:lnTo>
                    <a:pt x="500" y="1478"/>
                  </a:lnTo>
                  <a:lnTo>
                    <a:pt x="466" y="1532"/>
                  </a:lnTo>
                  <a:lnTo>
                    <a:pt x="428" y="1582"/>
                  </a:lnTo>
                  <a:lnTo>
                    <a:pt x="388" y="1627"/>
                  </a:lnTo>
                  <a:lnTo>
                    <a:pt x="345" y="1670"/>
                  </a:lnTo>
                  <a:lnTo>
                    <a:pt x="301" y="1709"/>
                  </a:lnTo>
                  <a:lnTo>
                    <a:pt x="254" y="1744"/>
                  </a:lnTo>
                  <a:lnTo>
                    <a:pt x="205" y="1776"/>
                  </a:lnTo>
                  <a:lnTo>
                    <a:pt x="156" y="1803"/>
                  </a:lnTo>
                  <a:lnTo>
                    <a:pt x="104" y="1826"/>
                  </a:lnTo>
                  <a:lnTo>
                    <a:pt x="53" y="1846"/>
                  </a:lnTo>
                  <a:lnTo>
                    <a:pt x="0" y="1861"/>
                  </a:lnTo>
                  <a:lnTo>
                    <a:pt x="0" y="0"/>
                  </a:lnTo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3" name="Freeform 38"/>
            <p:cNvSpPr>
              <a:spLocks/>
            </p:cNvSpPr>
            <p:nvPr/>
          </p:nvSpPr>
          <p:spPr bwMode="gray">
            <a:xfrm>
              <a:off x="2754" y="1432"/>
              <a:ext cx="725" cy="2089"/>
            </a:xfrm>
            <a:custGeom>
              <a:avLst/>
              <a:gdLst>
                <a:gd name="T0" fmla="*/ 0 w 646"/>
                <a:gd name="T1" fmla="*/ 0 h 1861"/>
                <a:gd name="T2" fmla="*/ 270 w 646"/>
                <a:gd name="T3" fmla="*/ 79 h 1861"/>
                <a:gd name="T4" fmla="*/ 553 w 646"/>
                <a:gd name="T5" fmla="*/ 182 h 1861"/>
                <a:gd name="T6" fmla="*/ 828 w 646"/>
                <a:gd name="T7" fmla="*/ 305 h 1861"/>
                <a:gd name="T8" fmla="*/ 1105 w 646"/>
                <a:gd name="T9" fmla="*/ 457 h 1861"/>
                <a:gd name="T10" fmla="*/ 1366 w 646"/>
                <a:gd name="T11" fmla="*/ 626 h 1861"/>
                <a:gd name="T12" fmla="*/ 1627 w 646"/>
                <a:gd name="T13" fmla="*/ 831 h 1861"/>
                <a:gd name="T14" fmla="*/ 1885 w 646"/>
                <a:gd name="T15" fmla="*/ 1047 h 1861"/>
                <a:gd name="T16" fmla="*/ 2126 w 646"/>
                <a:gd name="T17" fmla="*/ 1289 h 1861"/>
                <a:gd name="T18" fmla="*/ 2355 w 646"/>
                <a:gd name="T19" fmla="*/ 1563 h 1861"/>
                <a:gd name="T20" fmla="*/ 2581 w 646"/>
                <a:gd name="T21" fmla="*/ 1839 h 1861"/>
                <a:gd name="T22" fmla="*/ 2781 w 646"/>
                <a:gd name="T23" fmla="*/ 2143 h 1861"/>
                <a:gd name="T24" fmla="*/ 2966 w 646"/>
                <a:gd name="T25" fmla="*/ 2477 h 1861"/>
                <a:gd name="T26" fmla="*/ 3133 w 646"/>
                <a:gd name="T27" fmla="*/ 2818 h 1861"/>
                <a:gd name="T28" fmla="*/ 3286 w 646"/>
                <a:gd name="T29" fmla="*/ 3185 h 1861"/>
                <a:gd name="T30" fmla="*/ 3403 w 646"/>
                <a:gd name="T31" fmla="*/ 3566 h 1861"/>
                <a:gd name="T32" fmla="*/ 3503 w 646"/>
                <a:gd name="T33" fmla="*/ 3962 h 1861"/>
                <a:gd name="T34" fmla="*/ 3581 w 646"/>
                <a:gd name="T35" fmla="*/ 4379 h 1861"/>
                <a:gd name="T36" fmla="*/ 3627 w 646"/>
                <a:gd name="T37" fmla="*/ 4813 h 1861"/>
                <a:gd name="T38" fmla="*/ 3649 w 646"/>
                <a:gd name="T39" fmla="*/ 5265 h 1861"/>
                <a:gd name="T40" fmla="*/ 3628 w 646"/>
                <a:gd name="T41" fmla="*/ 5726 h 1861"/>
                <a:gd name="T42" fmla="*/ 3587 w 646"/>
                <a:gd name="T43" fmla="*/ 6144 h 1861"/>
                <a:gd name="T44" fmla="*/ 3516 w 646"/>
                <a:gd name="T45" fmla="*/ 6566 h 1861"/>
                <a:gd name="T46" fmla="*/ 3422 w 646"/>
                <a:gd name="T47" fmla="*/ 6969 h 1861"/>
                <a:gd name="T48" fmla="*/ 3298 w 646"/>
                <a:gd name="T49" fmla="*/ 7343 h 1861"/>
                <a:gd name="T50" fmla="*/ 3168 w 646"/>
                <a:gd name="T51" fmla="*/ 7707 h 1861"/>
                <a:gd name="T52" fmla="*/ 3005 w 646"/>
                <a:gd name="T53" fmla="*/ 8039 h 1861"/>
                <a:gd name="T54" fmla="*/ 2823 w 646"/>
                <a:gd name="T55" fmla="*/ 8363 h 1861"/>
                <a:gd name="T56" fmla="*/ 2634 w 646"/>
                <a:gd name="T57" fmla="*/ 8682 h 1861"/>
                <a:gd name="T58" fmla="*/ 2416 w 646"/>
                <a:gd name="T59" fmla="*/ 8957 h 1861"/>
                <a:gd name="T60" fmla="*/ 2186 w 646"/>
                <a:gd name="T61" fmla="*/ 9209 h 1861"/>
                <a:gd name="T62" fmla="*/ 1946 w 646"/>
                <a:gd name="T63" fmla="*/ 9459 h 1861"/>
                <a:gd name="T64" fmla="*/ 1691 w 646"/>
                <a:gd name="T65" fmla="*/ 9672 h 1861"/>
                <a:gd name="T66" fmla="*/ 1432 w 646"/>
                <a:gd name="T67" fmla="*/ 9874 h 1861"/>
                <a:gd name="T68" fmla="*/ 1156 w 646"/>
                <a:gd name="T69" fmla="*/ 10054 h 1861"/>
                <a:gd name="T70" fmla="*/ 879 w 646"/>
                <a:gd name="T71" fmla="*/ 10207 h 1861"/>
                <a:gd name="T72" fmla="*/ 586 w 646"/>
                <a:gd name="T73" fmla="*/ 10337 h 1861"/>
                <a:gd name="T74" fmla="*/ 293 w 646"/>
                <a:gd name="T75" fmla="*/ 10448 h 1861"/>
                <a:gd name="T76" fmla="*/ 0 w 646"/>
                <a:gd name="T77" fmla="*/ 10533 h 1861"/>
                <a:gd name="T78" fmla="*/ 0 w 646"/>
                <a:gd name="T79" fmla="*/ 0 h 186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646"/>
                <a:gd name="T121" fmla="*/ 0 h 1861"/>
                <a:gd name="T122" fmla="*/ 646 w 646"/>
                <a:gd name="T123" fmla="*/ 1861 h 1861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646" h="1861">
                  <a:moveTo>
                    <a:pt x="0" y="0"/>
                  </a:moveTo>
                  <a:lnTo>
                    <a:pt x="48" y="14"/>
                  </a:lnTo>
                  <a:lnTo>
                    <a:pt x="98" y="32"/>
                  </a:lnTo>
                  <a:lnTo>
                    <a:pt x="147" y="54"/>
                  </a:lnTo>
                  <a:lnTo>
                    <a:pt x="195" y="81"/>
                  </a:lnTo>
                  <a:lnTo>
                    <a:pt x="242" y="111"/>
                  </a:lnTo>
                  <a:lnTo>
                    <a:pt x="288" y="147"/>
                  </a:lnTo>
                  <a:lnTo>
                    <a:pt x="333" y="185"/>
                  </a:lnTo>
                  <a:lnTo>
                    <a:pt x="377" y="228"/>
                  </a:lnTo>
                  <a:lnTo>
                    <a:pt x="418" y="275"/>
                  </a:lnTo>
                  <a:lnTo>
                    <a:pt x="457" y="325"/>
                  </a:lnTo>
                  <a:lnTo>
                    <a:pt x="493" y="379"/>
                  </a:lnTo>
                  <a:lnTo>
                    <a:pt x="526" y="437"/>
                  </a:lnTo>
                  <a:lnTo>
                    <a:pt x="555" y="497"/>
                  </a:lnTo>
                  <a:lnTo>
                    <a:pt x="582" y="562"/>
                  </a:lnTo>
                  <a:lnTo>
                    <a:pt x="604" y="630"/>
                  </a:lnTo>
                  <a:lnTo>
                    <a:pt x="621" y="700"/>
                  </a:lnTo>
                  <a:lnTo>
                    <a:pt x="634" y="774"/>
                  </a:lnTo>
                  <a:lnTo>
                    <a:pt x="642" y="851"/>
                  </a:lnTo>
                  <a:lnTo>
                    <a:pt x="646" y="930"/>
                  </a:lnTo>
                  <a:lnTo>
                    <a:pt x="643" y="1011"/>
                  </a:lnTo>
                  <a:lnTo>
                    <a:pt x="636" y="1086"/>
                  </a:lnTo>
                  <a:lnTo>
                    <a:pt x="623" y="1160"/>
                  </a:lnTo>
                  <a:lnTo>
                    <a:pt x="607" y="1230"/>
                  </a:lnTo>
                  <a:lnTo>
                    <a:pt x="585" y="1297"/>
                  </a:lnTo>
                  <a:lnTo>
                    <a:pt x="561" y="1361"/>
                  </a:lnTo>
                  <a:lnTo>
                    <a:pt x="533" y="1421"/>
                  </a:lnTo>
                  <a:lnTo>
                    <a:pt x="500" y="1478"/>
                  </a:lnTo>
                  <a:lnTo>
                    <a:pt x="466" y="1532"/>
                  </a:lnTo>
                  <a:lnTo>
                    <a:pt x="428" y="1582"/>
                  </a:lnTo>
                  <a:lnTo>
                    <a:pt x="388" y="1627"/>
                  </a:lnTo>
                  <a:lnTo>
                    <a:pt x="345" y="1670"/>
                  </a:lnTo>
                  <a:lnTo>
                    <a:pt x="301" y="1709"/>
                  </a:lnTo>
                  <a:lnTo>
                    <a:pt x="254" y="1744"/>
                  </a:lnTo>
                  <a:lnTo>
                    <a:pt x="205" y="1776"/>
                  </a:lnTo>
                  <a:lnTo>
                    <a:pt x="156" y="1803"/>
                  </a:lnTo>
                  <a:lnTo>
                    <a:pt x="104" y="1826"/>
                  </a:lnTo>
                  <a:lnTo>
                    <a:pt x="53" y="1846"/>
                  </a:lnTo>
                  <a:lnTo>
                    <a:pt x="0" y="1861"/>
                  </a:lnTo>
                  <a:lnTo>
                    <a:pt x="0" y="0"/>
                  </a:lnTo>
                </a:path>
              </a:pathLst>
            </a:custGeom>
            <a:gradFill rotWithShape="1">
              <a:gsLst>
                <a:gs pos="0">
                  <a:srgbClr val="99FFCC"/>
                </a:gs>
                <a:gs pos="100000">
                  <a:srgbClr val="F5FFF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39"/>
          <p:cNvGrpSpPr>
            <a:grpSpLocks/>
          </p:cNvGrpSpPr>
          <p:nvPr/>
        </p:nvGrpSpPr>
        <p:grpSpPr bwMode="auto">
          <a:xfrm rot="357268">
            <a:off x="4530725" y="3098800"/>
            <a:ext cx="1371600" cy="3354388"/>
            <a:chOff x="2754" y="1408"/>
            <a:chExt cx="864" cy="2113"/>
          </a:xfrm>
        </p:grpSpPr>
        <p:sp>
          <p:nvSpPr>
            <p:cNvPr id="31770" name="Freeform 40"/>
            <p:cNvSpPr>
              <a:spLocks/>
            </p:cNvSpPr>
            <p:nvPr/>
          </p:nvSpPr>
          <p:spPr bwMode="gray">
            <a:xfrm rot="-794496">
              <a:off x="2893" y="1408"/>
              <a:ext cx="725" cy="2089"/>
            </a:xfrm>
            <a:custGeom>
              <a:avLst/>
              <a:gdLst>
                <a:gd name="T0" fmla="*/ 0 w 646"/>
                <a:gd name="T1" fmla="*/ 0 h 1861"/>
                <a:gd name="T2" fmla="*/ 270 w 646"/>
                <a:gd name="T3" fmla="*/ 79 h 1861"/>
                <a:gd name="T4" fmla="*/ 553 w 646"/>
                <a:gd name="T5" fmla="*/ 182 h 1861"/>
                <a:gd name="T6" fmla="*/ 828 w 646"/>
                <a:gd name="T7" fmla="*/ 305 h 1861"/>
                <a:gd name="T8" fmla="*/ 1105 w 646"/>
                <a:gd name="T9" fmla="*/ 457 h 1861"/>
                <a:gd name="T10" fmla="*/ 1366 w 646"/>
                <a:gd name="T11" fmla="*/ 626 h 1861"/>
                <a:gd name="T12" fmla="*/ 1627 w 646"/>
                <a:gd name="T13" fmla="*/ 831 h 1861"/>
                <a:gd name="T14" fmla="*/ 1885 w 646"/>
                <a:gd name="T15" fmla="*/ 1047 h 1861"/>
                <a:gd name="T16" fmla="*/ 2126 w 646"/>
                <a:gd name="T17" fmla="*/ 1289 h 1861"/>
                <a:gd name="T18" fmla="*/ 2355 w 646"/>
                <a:gd name="T19" fmla="*/ 1563 h 1861"/>
                <a:gd name="T20" fmla="*/ 2581 w 646"/>
                <a:gd name="T21" fmla="*/ 1839 h 1861"/>
                <a:gd name="T22" fmla="*/ 2781 w 646"/>
                <a:gd name="T23" fmla="*/ 2143 h 1861"/>
                <a:gd name="T24" fmla="*/ 2966 w 646"/>
                <a:gd name="T25" fmla="*/ 2477 h 1861"/>
                <a:gd name="T26" fmla="*/ 3133 w 646"/>
                <a:gd name="T27" fmla="*/ 2818 h 1861"/>
                <a:gd name="T28" fmla="*/ 3286 w 646"/>
                <a:gd name="T29" fmla="*/ 3185 h 1861"/>
                <a:gd name="T30" fmla="*/ 3403 w 646"/>
                <a:gd name="T31" fmla="*/ 3566 h 1861"/>
                <a:gd name="T32" fmla="*/ 3503 w 646"/>
                <a:gd name="T33" fmla="*/ 3962 h 1861"/>
                <a:gd name="T34" fmla="*/ 3581 w 646"/>
                <a:gd name="T35" fmla="*/ 4379 h 1861"/>
                <a:gd name="T36" fmla="*/ 3627 w 646"/>
                <a:gd name="T37" fmla="*/ 4813 h 1861"/>
                <a:gd name="T38" fmla="*/ 3649 w 646"/>
                <a:gd name="T39" fmla="*/ 5265 h 1861"/>
                <a:gd name="T40" fmla="*/ 3628 w 646"/>
                <a:gd name="T41" fmla="*/ 5726 h 1861"/>
                <a:gd name="T42" fmla="*/ 3587 w 646"/>
                <a:gd name="T43" fmla="*/ 6144 h 1861"/>
                <a:gd name="T44" fmla="*/ 3516 w 646"/>
                <a:gd name="T45" fmla="*/ 6566 h 1861"/>
                <a:gd name="T46" fmla="*/ 3422 w 646"/>
                <a:gd name="T47" fmla="*/ 6969 h 1861"/>
                <a:gd name="T48" fmla="*/ 3298 w 646"/>
                <a:gd name="T49" fmla="*/ 7343 h 1861"/>
                <a:gd name="T50" fmla="*/ 3168 w 646"/>
                <a:gd name="T51" fmla="*/ 7707 h 1861"/>
                <a:gd name="T52" fmla="*/ 3005 w 646"/>
                <a:gd name="T53" fmla="*/ 8039 h 1861"/>
                <a:gd name="T54" fmla="*/ 2823 w 646"/>
                <a:gd name="T55" fmla="*/ 8363 h 1861"/>
                <a:gd name="T56" fmla="*/ 2634 w 646"/>
                <a:gd name="T57" fmla="*/ 8682 h 1861"/>
                <a:gd name="T58" fmla="*/ 2416 w 646"/>
                <a:gd name="T59" fmla="*/ 8957 h 1861"/>
                <a:gd name="T60" fmla="*/ 2186 w 646"/>
                <a:gd name="T61" fmla="*/ 9209 h 1861"/>
                <a:gd name="T62" fmla="*/ 1946 w 646"/>
                <a:gd name="T63" fmla="*/ 9459 h 1861"/>
                <a:gd name="T64" fmla="*/ 1691 w 646"/>
                <a:gd name="T65" fmla="*/ 9672 h 1861"/>
                <a:gd name="T66" fmla="*/ 1432 w 646"/>
                <a:gd name="T67" fmla="*/ 9874 h 1861"/>
                <a:gd name="T68" fmla="*/ 1156 w 646"/>
                <a:gd name="T69" fmla="*/ 10054 h 1861"/>
                <a:gd name="T70" fmla="*/ 879 w 646"/>
                <a:gd name="T71" fmla="*/ 10207 h 1861"/>
                <a:gd name="T72" fmla="*/ 586 w 646"/>
                <a:gd name="T73" fmla="*/ 10337 h 1861"/>
                <a:gd name="T74" fmla="*/ 293 w 646"/>
                <a:gd name="T75" fmla="*/ 10448 h 1861"/>
                <a:gd name="T76" fmla="*/ 0 w 646"/>
                <a:gd name="T77" fmla="*/ 10533 h 1861"/>
                <a:gd name="T78" fmla="*/ 0 w 646"/>
                <a:gd name="T79" fmla="*/ 0 h 186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646"/>
                <a:gd name="T121" fmla="*/ 0 h 1861"/>
                <a:gd name="T122" fmla="*/ 646 w 646"/>
                <a:gd name="T123" fmla="*/ 1861 h 1861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646" h="1861">
                  <a:moveTo>
                    <a:pt x="0" y="0"/>
                  </a:moveTo>
                  <a:lnTo>
                    <a:pt x="48" y="14"/>
                  </a:lnTo>
                  <a:lnTo>
                    <a:pt x="98" y="32"/>
                  </a:lnTo>
                  <a:lnTo>
                    <a:pt x="147" y="54"/>
                  </a:lnTo>
                  <a:lnTo>
                    <a:pt x="195" y="81"/>
                  </a:lnTo>
                  <a:lnTo>
                    <a:pt x="242" y="111"/>
                  </a:lnTo>
                  <a:lnTo>
                    <a:pt x="288" y="147"/>
                  </a:lnTo>
                  <a:lnTo>
                    <a:pt x="333" y="185"/>
                  </a:lnTo>
                  <a:lnTo>
                    <a:pt x="377" y="228"/>
                  </a:lnTo>
                  <a:lnTo>
                    <a:pt x="418" y="275"/>
                  </a:lnTo>
                  <a:lnTo>
                    <a:pt x="457" y="325"/>
                  </a:lnTo>
                  <a:lnTo>
                    <a:pt x="493" y="379"/>
                  </a:lnTo>
                  <a:lnTo>
                    <a:pt x="526" y="437"/>
                  </a:lnTo>
                  <a:lnTo>
                    <a:pt x="555" y="497"/>
                  </a:lnTo>
                  <a:lnTo>
                    <a:pt x="582" y="562"/>
                  </a:lnTo>
                  <a:lnTo>
                    <a:pt x="604" y="630"/>
                  </a:lnTo>
                  <a:lnTo>
                    <a:pt x="621" y="700"/>
                  </a:lnTo>
                  <a:lnTo>
                    <a:pt x="634" y="774"/>
                  </a:lnTo>
                  <a:lnTo>
                    <a:pt x="642" y="851"/>
                  </a:lnTo>
                  <a:lnTo>
                    <a:pt x="646" y="930"/>
                  </a:lnTo>
                  <a:lnTo>
                    <a:pt x="643" y="1011"/>
                  </a:lnTo>
                  <a:lnTo>
                    <a:pt x="636" y="1086"/>
                  </a:lnTo>
                  <a:lnTo>
                    <a:pt x="623" y="1160"/>
                  </a:lnTo>
                  <a:lnTo>
                    <a:pt x="607" y="1230"/>
                  </a:lnTo>
                  <a:lnTo>
                    <a:pt x="585" y="1297"/>
                  </a:lnTo>
                  <a:lnTo>
                    <a:pt x="561" y="1361"/>
                  </a:lnTo>
                  <a:lnTo>
                    <a:pt x="533" y="1421"/>
                  </a:lnTo>
                  <a:lnTo>
                    <a:pt x="500" y="1478"/>
                  </a:lnTo>
                  <a:lnTo>
                    <a:pt x="466" y="1532"/>
                  </a:lnTo>
                  <a:lnTo>
                    <a:pt x="428" y="1582"/>
                  </a:lnTo>
                  <a:lnTo>
                    <a:pt x="388" y="1627"/>
                  </a:lnTo>
                  <a:lnTo>
                    <a:pt x="345" y="1670"/>
                  </a:lnTo>
                  <a:lnTo>
                    <a:pt x="301" y="1709"/>
                  </a:lnTo>
                  <a:lnTo>
                    <a:pt x="254" y="1744"/>
                  </a:lnTo>
                  <a:lnTo>
                    <a:pt x="205" y="1776"/>
                  </a:lnTo>
                  <a:lnTo>
                    <a:pt x="156" y="1803"/>
                  </a:lnTo>
                  <a:lnTo>
                    <a:pt x="104" y="1826"/>
                  </a:lnTo>
                  <a:lnTo>
                    <a:pt x="53" y="1846"/>
                  </a:lnTo>
                  <a:lnTo>
                    <a:pt x="0" y="1861"/>
                  </a:lnTo>
                  <a:lnTo>
                    <a:pt x="0" y="0"/>
                  </a:lnTo>
                </a:path>
              </a:pathLst>
            </a:custGeom>
            <a:gradFill rotWithShape="1">
              <a:gsLst>
                <a:gs pos="0">
                  <a:srgbClr val="FF0000"/>
                </a:gs>
                <a:gs pos="100000">
                  <a:srgbClr val="FF6D6D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1" name="Freeform 41"/>
            <p:cNvSpPr>
              <a:spLocks/>
            </p:cNvSpPr>
            <p:nvPr/>
          </p:nvSpPr>
          <p:spPr bwMode="gray">
            <a:xfrm>
              <a:off x="2754" y="1432"/>
              <a:ext cx="725" cy="2089"/>
            </a:xfrm>
            <a:custGeom>
              <a:avLst/>
              <a:gdLst>
                <a:gd name="T0" fmla="*/ 0 w 646"/>
                <a:gd name="T1" fmla="*/ 0 h 1861"/>
                <a:gd name="T2" fmla="*/ 270 w 646"/>
                <a:gd name="T3" fmla="*/ 79 h 1861"/>
                <a:gd name="T4" fmla="*/ 553 w 646"/>
                <a:gd name="T5" fmla="*/ 182 h 1861"/>
                <a:gd name="T6" fmla="*/ 828 w 646"/>
                <a:gd name="T7" fmla="*/ 305 h 1861"/>
                <a:gd name="T8" fmla="*/ 1105 w 646"/>
                <a:gd name="T9" fmla="*/ 457 h 1861"/>
                <a:gd name="T10" fmla="*/ 1366 w 646"/>
                <a:gd name="T11" fmla="*/ 626 h 1861"/>
                <a:gd name="T12" fmla="*/ 1627 w 646"/>
                <a:gd name="T13" fmla="*/ 831 h 1861"/>
                <a:gd name="T14" fmla="*/ 1885 w 646"/>
                <a:gd name="T15" fmla="*/ 1047 h 1861"/>
                <a:gd name="T16" fmla="*/ 2126 w 646"/>
                <a:gd name="T17" fmla="*/ 1289 h 1861"/>
                <a:gd name="T18" fmla="*/ 2355 w 646"/>
                <a:gd name="T19" fmla="*/ 1563 h 1861"/>
                <a:gd name="T20" fmla="*/ 2581 w 646"/>
                <a:gd name="T21" fmla="*/ 1839 h 1861"/>
                <a:gd name="T22" fmla="*/ 2781 w 646"/>
                <a:gd name="T23" fmla="*/ 2143 h 1861"/>
                <a:gd name="T24" fmla="*/ 2966 w 646"/>
                <a:gd name="T25" fmla="*/ 2477 h 1861"/>
                <a:gd name="T26" fmla="*/ 3133 w 646"/>
                <a:gd name="T27" fmla="*/ 2818 h 1861"/>
                <a:gd name="T28" fmla="*/ 3286 w 646"/>
                <a:gd name="T29" fmla="*/ 3185 h 1861"/>
                <a:gd name="T30" fmla="*/ 3403 w 646"/>
                <a:gd name="T31" fmla="*/ 3566 h 1861"/>
                <a:gd name="T32" fmla="*/ 3503 w 646"/>
                <a:gd name="T33" fmla="*/ 3962 h 1861"/>
                <a:gd name="T34" fmla="*/ 3581 w 646"/>
                <a:gd name="T35" fmla="*/ 4379 h 1861"/>
                <a:gd name="T36" fmla="*/ 3627 w 646"/>
                <a:gd name="T37" fmla="*/ 4813 h 1861"/>
                <a:gd name="T38" fmla="*/ 3649 w 646"/>
                <a:gd name="T39" fmla="*/ 5265 h 1861"/>
                <a:gd name="T40" fmla="*/ 3628 w 646"/>
                <a:gd name="T41" fmla="*/ 5726 h 1861"/>
                <a:gd name="T42" fmla="*/ 3587 w 646"/>
                <a:gd name="T43" fmla="*/ 6144 h 1861"/>
                <a:gd name="T44" fmla="*/ 3516 w 646"/>
                <a:gd name="T45" fmla="*/ 6566 h 1861"/>
                <a:gd name="T46" fmla="*/ 3422 w 646"/>
                <a:gd name="T47" fmla="*/ 6969 h 1861"/>
                <a:gd name="T48" fmla="*/ 3298 w 646"/>
                <a:gd name="T49" fmla="*/ 7343 h 1861"/>
                <a:gd name="T50" fmla="*/ 3168 w 646"/>
                <a:gd name="T51" fmla="*/ 7707 h 1861"/>
                <a:gd name="T52" fmla="*/ 3005 w 646"/>
                <a:gd name="T53" fmla="*/ 8039 h 1861"/>
                <a:gd name="T54" fmla="*/ 2823 w 646"/>
                <a:gd name="T55" fmla="*/ 8363 h 1861"/>
                <a:gd name="T56" fmla="*/ 2634 w 646"/>
                <a:gd name="T57" fmla="*/ 8682 h 1861"/>
                <a:gd name="T58" fmla="*/ 2416 w 646"/>
                <a:gd name="T59" fmla="*/ 8957 h 1861"/>
                <a:gd name="T60" fmla="*/ 2186 w 646"/>
                <a:gd name="T61" fmla="*/ 9209 h 1861"/>
                <a:gd name="T62" fmla="*/ 1946 w 646"/>
                <a:gd name="T63" fmla="*/ 9459 h 1861"/>
                <a:gd name="T64" fmla="*/ 1691 w 646"/>
                <a:gd name="T65" fmla="*/ 9672 h 1861"/>
                <a:gd name="T66" fmla="*/ 1432 w 646"/>
                <a:gd name="T67" fmla="*/ 9874 h 1861"/>
                <a:gd name="T68" fmla="*/ 1156 w 646"/>
                <a:gd name="T69" fmla="*/ 10054 h 1861"/>
                <a:gd name="T70" fmla="*/ 879 w 646"/>
                <a:gd name="T71" fmla="*/ 10207 h 1861"/>
                <a:gd name="T72" fmla="*/ 586 w 646"/>
                <a:gd name="T73" fmla="*/ 10337 h 1861"/>
                <a:gd name="T74" fmla="*/ 293 w 646"/>
                <a:gd name="T75" fmla="*/ 10448 h 1861"/>
                <a:gd name="T76" fmla="*/ 0 w 646"/>
                <a:gd name="T77" fmla="*/ 10533 h 1861"/>
                <a:gd name="T78" fmla="*/ 0 w 646"/>
                <a:gd name="T79" fmla="*/ 0 h 186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646"/>
                <a:gd name="T121" fmla="*/ 0 h 1861"/>
                <a:gd name="T122" fmla="*/ 646 w 646"/>
                <a:gd name="T123" fmla="*/ 1861 h 1861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646" h="1861">
                  <a:moveTo>
                    <a:pt x="0" y="0"/>
                  </a:moveTo>
                  <a:lnTo>
                    <a:pt x="48" y="14"/>
                  </a:lnTo>
                  <a:lnTo>
                    <a:pt x="98" y="32"/>
                  </a:lnTo>
                  <a:lnTo>
                    <a:pt x="147" y="54"/>
                  </a:lnTo>
                  <a:lnTo>
                    <a:pt x="195" y="81"/>
                  </a:lnTo>
                  <a:lnTo>
                    <a:pt x="242" y="111"/>
                  </a:lnTo>
                  <a:lnTo>
                    <a:pt x="288" y="147"/>
                  </a:lnTo>
                  <a:lnTo>
                    <a:pt x="333" y="185"/>
                  </a:lnTo>
                  <a:lnTo>
                    <a:pt x="377" y="228"/>
                  </a:lnTo>
                  <a:lnTo>
                    <a:pt x="418" y="275"/>
                  </a:lnTo>
                  <a:lnTo>
                    <a:pt x="457" y="325"/>
                  </a:lnTo>
                  <a:lnTo>
                    <a:pt x="493" y="379"/>
                  </a:lnTo>
                  <a:lnTo>
                    <a:pt x="526" y="437"/>
                  </a:lnTo>
                  <a:lnTo>
                    <a:pt x="555" y="497"/>
                  </a:lnTo>
                  <a:lnTo>
                    <a:pt x="582" y="562"/>
                  </a:lnTo>
                  <a:lnTo>
                    <a:pt x="604" y="630"/>
                  </a:lnTo>
                  <a:lnTo>
                    <a:pt x="621" y="700"/>
                  </a:lnTo>
                  <a:lnTo>
                    <a:pt x="634" y="774"/>
                  </a:lnTo>
                  <a:lnTo>
                    <a:pt x="642" y="851"/>
                  </a:lnTo>
                  <a:lnTo>
                    <a:pt x="646" y="930"/>
                  </a:lnTo>
                  <a:lnTo>
                    <a:pt x="643" y="1011"/>
                  </a:lnTo>
                  <a:lnTo>
                    <a:pt x="636" y="1086"/>
                  </a:lnTo>
                  <a:lnTo>
                    <a:pt x="623" y="1160"/>
                  </a:lnTo>
                  <a:lnTo>
                    <a:pt x="607" y="1230"/>
                  </a:lnTo>
                  <a:lnTo>
                    <a:pt x="585" y="1297"/>
                  </a:lnTo>
                  <a:lnTo>
                    <a:pt x="561" y="1361"/>
                  </a:lnTo>
                  <a:lnTo>
                    <a:pt x="533" y="1421"/>
                  </a:lnTo>
                  <a:lnTo>
                    <a:pt x="500" y="1478"/>
                  </a:lnTo>
                  <a:lnTo>
                    <a:pt x="466" y="1532"/>
                  </a:lnTo>
                  <a:lnTo>
                    <a:pt x="428" y="1582"/>
                  </a:lnTo>
                  <a:lnTo>
                    <a:pt x="388" y="1627"/>
                  </a:lnTo>
                  <a:lnTo>
                    <a:pt x="345" y="1670"/>
                  </a:lnTo>
                  <a:lnTo>
                    <a:pt x="301" y="1709"/>
                  </a:lnTo>
                  <a:lnTo>
                    <a:pt x="254" y="1744"/>
                  </a:lnTo>
                  <a:lnTo>
                    <a:pt x="205" y="1776"/>
                  </a:lnTo>
                  <a:lnTo>
                    <a:pt x="156" y="1803"/>
                  </a:lnTo>
                  <a:lnTo>
                    <a:pt x="104" y="1826"/>
                  </a:lnTo>
                  <a:lnTo>
                    <a:pt x="53" y="1846"/>
                  </a:lnTo>
                  <a:lnTo>
                    <a:pt x="0" y="1861"/>
                  </a:lnTo>
                  <a:lnTo>
                    <a:pt x="0" y="0"/>
                  </a:lnTo>
                </a:path>
              </a:pathLst>
            </a:custGeom>
            <a:gradFill rotWithShape="1">
              <a:gsLst>
                <a:gs pos="0">
                  <a:srgbClr val="99FFCC"/>
                </a:gs>
                <a:gs pos="100000">
                  <a:srgbClr val="F5FFF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" name="Group 42"/>
          <p:cNvGrpSpPr>
            <a:grpSpLocks/>
          </p:cNvGrpSpPr>
          <p:nvPr/>
        </p:nvGrpSpPr>
        <p:grpSpPr bwMode="auto">
          <a:xfrm rot="-3081995">
            <a:off x="5664994" y="1962944"/>
            <a:ext cx="1371600" cy="3354388"/>
            <a:chOff x="2754" y="1408"/>
            <a:chExt cx="864" cy="2113"/>
          </a:xfrm>
        </p:grpSpPr>
        <p:sp>
          <p:nvSpPr>
            <p:cNvPr id="31768" name="Freeform 43"/>
            <p:cNvSpPr>
              <a:spLocks/>
            </p:cNvSpPr>
            <p:nvPr/>
          </p:nvSpPr>
          <p:spPr bwMode="gray">
            <a:xfrm rot="-794496">
              <a:off x="2893" y="1408"/>
              <a:ext cx="725" cy="2089"/>
            </a:xfrm>
            <a:custGeom>
              <a:avLst/>
              <a:gdLst>
                <a:gd name="T0" fmla="*/ 0 w 646"/>
                <a:gd name="T1" fmla="*/ 0 h 1861"/>
                <a:gd name="T2" fmla="*/ 270 w 646"/>
                <a:gd name="T3" fmla="*/ 79 h 1861"/>
                <a:gd name="T4" fmla="*/ 553 w 646"/>
                <a:gd name="T5" fmla="*/ 182 h 1861"/>
                <a:gd name="T6" fmla="*/ 828 w 646"/>
                <a:gd name="T7" fmla="*/ 305 h 1861"/>
                <a:gd name="T8" fmla="*/ 1105 w 646"/>
                <a:gd name="T9" fmla="*/ 457 h 1861"/>
                <a:gd name="T10" fmla="*/ 1366 w 646"/>
                <a:gd name="T11" fmla="*/ 626 h 1861"/>
                <a:gd name="T12" fmla="*/ 1627 w 646"/>
                <a:gd name="T13" fmla="*/ 831 h 1861"/>
                <a:gd name="T14" fmla="*/ 1885 w 646"/>
                <a:gd name="T15" fmla="*/ 1047 h 1861"/>
                <a:gd name="T16" fmla="*/ 2126 w 646"/>
                <a:gd name="T17" fmla="*/ 1289 h 1861"/>
                <a:gd name="T18" fmla="*/ 2355 w 646"/>
                <a:gd name="T19" fmla="*/ 1563 h 1861"/>
                <a:gd name="T20" fmla="*/ 2581 w 646"/>
                <a:gd name="T21" fmla="*/ 1839 h 1861"/>
                <a:gd name="T22" fmla="*/ 2781 w 646"/>
                <a:gd name="T23" fmla="*/ 2143 h 1861"/>
                <a:gd name="T24" fmla="*/ 2966 w 646"/>
                <a:gd name="T25" fmla="*/ 2477 h 1861"/>
                <a:gd name="T26" fmla="*/ 3133 w 646"/>
                <a:gd name="T27" fmla="*/ 2818 h 1861"/>
                <a:gd name="T28" fmla="*/ 3286 w 646"/>
                <a:gd name="T29" fmla="*/ 3185 h 1861"/>
                <a:gd name="T30" fmla="*/ 3403 w 646"/>
                <a:gd name="T31" fmla="*/ 3566 h 1861"/>
                <a:gd name="T32" fmla="*/ 3503 w 646"/>
                <a:gd name="T33" fmla="*/ 3962 h 1861"/>
                <a:gd name="T34" fmla="*/ 3581 w 646"/>
                <a:gd name="T35" fmla="*/ 4379 h 1861"/>
                <a:gd name="T36" fmla="*/ 3627 w 646"/>
                <a:gd name="T37" fmla="*/ 4813 h 1861"/>
                <a:gd name="T38" fmla="*/ 3649 w 646"/>
                <a:gd name="T39" fmla="*/ 5265 h 1861"/>
                <a:gd name="T40" fmla="*/ 3628 w 646"/>
                <a:gd name="T41" fmla="*/ 5726 h 1861"/>
                <a:gd name="T42" fmla="*/ 3587 w 646"/>
                <a:gd name="T43" fmla="*/ 6144 h 1861"/>
                <a:gd name="T44" fmla="*/ 3516 w 646"/>
                <a:gd name="T45" fmla="*/ 6566 h 1861"/>
                <a:gd name="T46" fmla="*/ 3422 w 646"/>
                <a:gd name="T47" fmla="*/ 6969 h 1861"/>
                <a:gd name="T48" fmla="*/ 3298 w 646"/>
                <a:gd name="T49" fmla="*/ 7343 h 1861"/>
                <a:gd name="T50" fmla="*/ 3168 w 646"/>
                <a:gd name="T51" fmla="*/ 7707 h 1861"/>
                <a:gd name="T52" fmla="*/ 3005 w 646"/>
                <a:gd name="T53" fmla="*/ 8039 h 1861"/>
                <a:gd name="T54" fmla="*/ 2823 w 646"/>
                <a:gd name="T55" fmla="*/ 8363 h 1861"/>
                <a:gd name="T56" fmla="*/ 2634 w 646"/>
                <a:gd name="T57" fmla="*/ 8682 h 1861"/>
                <a:gd name="T58" fmla="*/ 2416 w 646"/>
                <a:gd name="T59" fmla="*/ 8957 h 1861"/>
                <a:gd name="T60" fmla="*/ 2186 w 646"/>
                <a:gd name="T61" fmla="*/ 9209 h 1861"/>
                <a:gd name="T62" fmla="*/ 1946 w 646"/>
                <a:gd name="T63" fmla="*/ 9459 h 1861"/>
                <a:gd name="T64" fmla="*/ 1691 w 646"/>
                <a:gd name="T65" fmla="*/ 9672 h 1861"/>
                <a:gd name="T66" fmla="*/ 1432 w 646"/>
                <a:gd name="T67" fmla="*/ 9874 h 1861"/>
                <a:gd name="T68" fmla="*/ 1156 w 646"/>
                <a:gd name="T69" fmla="*/ 10054 h 1861"/>
                <a:gd name="T70" fmla="*/ 879 w 646"/>
                <a:gd name="T71" fmla="*/ 10207 h 1861"/>
                <a:gd name="T72" fmla="*/ 586 w 646"/>
                <a:gd name="T73" fmla="*/ 10337 h 1861"/>
                <a:gd name="T74" fmla="*/ 293 w 646"/>
                <a:gd name="T75" fmla="*/ 10448 h 1861"/>
                <a:gd name="T76" fmla="*/ 0 w 646"/>
                <a:gd name="T77" fmla="*/ 10533 h 1861"/>
                <a:gd name="T78" fmla="*/ 0 w 646"/>
                <a:gd name="T79" fmla="*/ 0 h 186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646"/>
                <a:gd name="T121" fmla="*/ 0 h 1861"/>
                <a:gd name="T122" fmla="*/ 646 w 646"/>
                <a:gd name="T123" fmla="*/ 1861 h 1861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646" h="1861">
                  <a:moveTo>
                    <a:pt x="0" y="0"/>
                  </a:moveTo>
                  <a:lnTo>
                    <a:pt x="48" y="14"/>
                  </a:lnTo>
                  <a:lnTo>
                    <a:pt x="98" y="32"/>
                  </a:lnTo>
                  <a:lnTo>
                    <a:pt x="147" y="54"/>
                  </a:lnTo>
                  <a:lnTo>
                    <a:pt x="195" y="81"/>
                  </a:lnTo>
                  <a:lnTo>
                    <a:pt x="242" y="111"/>
                  </a:lnTo>
                  <a:lnTo>
                    <a:pt x="288" y="147"/>
                  </a:lnTo>
                  <a:lnTo>
                    <a:pt x="333" y="185"/>
                  </a:lnTo>
                  <a:lnTo>
                    <a:pt x="377" y="228"/>
                  </a:lnTo>
                  <a:lnTo>
                    <a:pt x="418" y="275"/>
                  </a:lnTo>
                  <a:lnTo>
                    <a:pt x="457" y="325"/>
                  </a:lnTo>
                  <a:lnTo>
                    <a:pt x="493" y="379"/>
                  </a:lnTo>
                  <a:lnTo>
                    <a:pt x="526" y="437"/>
                  </a:lnTo>
                  <a:lnTo>
                    <a:pt x="555" y="497"/>
                  </a:lnTo>
                  <a:lnTo>
                    <a:pt x="582" y="562"/>
                  </a:lnTo>
                  <a:lnTo>
                    <a:pt x="604" y="630"/>
                  </a:lnTo>
                  <a:lnTo>
                    <a:pt x="621" y="700"/>
                  </a:lnTo>
                  <a:lnTo>
                    <a:pt x="634" y="774"/>
                  </a:lnTo>
                  <a:lnTo>
                    <a:pt x="642" y="851"/>
                  </a:lnTo>
                  <a:lnTo>
                    <a:pt x="646" y="930"/>
                  </a:lnTo>
                  <a:lnTo>
                    <a:pt x="643" y="1011"/>
                  </a:lnTo>
                  <a:lnTo>
                    <a:pt x="636" y="1086"/>
                  </a:lnTo>
                  <a:lnTo>
                    <a:pt x="623" y="1160"/>
                  </a:lnTo>
                  <a:lnTo>
                    <a:pt x="607" y="1230"/>
                  </a:lnTo>
                  <a:lnTo>
                    <a:pt x="585" y="1297"/>
                  </a:lnTo>
                  <a:lnTo>
                    <a:pt x="561" y="1361"/>
                  </a:lnTo>
                  <a:lnTo>
                    <a:pt x="533" y="1421"/>
                  </a:lnTo>
                  <a:lnTo>
                    <a:pt x="500" y="1478"/>
                  </a:lnTo>
                  <a:lnTo>
                    <a:pt x="466" y="1532"/>
                  </a:lnTo>
                  <a:lnTo>
                    <a:pt x="428" y="1582"/>
                  </a:lnTo>
                  <a:lnTo>
                    <a:pt x="388" y="1627"/>
                  </a:lnTo>
                  <a:lnTo>
                    <a:pt x="345" y="1670"/>
                  </a:lnTo>
                  <a:lnTo>
                    <a:pt x="301" y="1709"/>
                  </a:lnTo>
                  <a:lnTo>
                    <a:pt x="254" y="1744"/>
                  </a:lnTo>
                  <a:lnTo>
                    <a:pt x="205" y="1776"/>
                  </a:lnTo>
                  <a:lnTo>
                    <a:pt x="156" y="1803"/>
                  </a:lnTo>
                  <a:lnTo>
                    <a:pt x="104" y="1826"/>
                  </a:lnTo>
                  <a:lnTo>
                    <a:pt x="53" y="1846"/>
                  </a:lnTo>
                  <a:lnTo>
                    <a:pt x="0" y="1861"/>
                  </a:lnTo>
                  <a:lnTo>
                    <a:pt x="0" y="0"/>
                  </a:lnTo>
                </a:path>
              </a:pathLst>
            </a:custGeom>
            <a:solidFill>
              <a:srgbClr val="FF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9" name="Freeform 44"/>
            <p:cNvSpPr>
              <a:spLocks/>
            </p:cNvSpPr>
            <p:nvPr/>
          </p:nvSpPr>
          <p:spPr bwMode="gray">
            <a:xfrm>
              <a:off x="2754" y="1432"/>
              <a:ext cx="725" cy="2089"/>
            </a:xfrm>
            <a:custGeom>
              <a:avLst/>
              <a:gdLst>
                <a:gd name="T0" fmla="*/ 0 w 646"/>
                <a:gd name="T1" fmla="*/ 0 h 1861"/>
                <a:gd name="T2" fmla="*/ 270 w 646"/>
                <a:gd name="T3" fmla="*/ 79 h 1861"/>
                <a:gd name="T4" fmla="*/ 553 w 646"/>
                <a:gd name="T5" fmla="*/ 182 h 1861"/>
                <a:gd name="T6" fmla="*/ 828 w 646"/>
                <a:gd name="T7" fmla="*/ 305 h 1861"/>
                <a:gd name="T8" fmla="*/ 1105 w 646"/>
                <a:gd name="T9" fmla="*/ 457 h 1861"/>
                <a:gd name="T10" fmla="*/ 1366 w 646"/>
                <a:gd name="T11" fmla="*/ 626 h 1861"/>
                <a:gd name="T12" fmla="*/ 1627 w 646"/>
                <a:gd name="T13" fmla="*/ 831 h 1861"/>
                <a:gd name="T14" fmla="*/ 1885 w 646"/>
                <a:gd name="T15" fmla="*/ 1047 h 1861"/>
                <a:gd name="T16" fmla="*/ 2126 w 646"/>
                <a:gd name="T17" fmla="*/ 1289 h 1861"/>
                <a:gd name="T18" fmla="*/ 2355 w 646"/>
                <a:gd name="T19" fmla="*/ 1563 h 1861"/>
                <a:gd name="T20" fmla="*/ 2581 w 646"/>
                <a:gd name="T21" fmla="*/ 1839 h 1861"/>
                <a:gd name="T22" fmla="*/ 2781 w 646"/>
                <a:gd name="T23" fmla="*/ 2143 h 1861"/>
                <a:gd name="T24" fmla="*/ 2966 w 646"/>
                <a:gd name="T25" fmla="*/ 2477 h 1861"/>
                <a:gd name="T26" fmla="*/ 3133 w 646"/>
                <a:gd name="T27" fmla="*/ 2818 h 1861"/>
                <a:gd name="T28" fmla="*/ 3286 w 646"/>
                <a:gd name="T29" fmla="*/ 3185 h 1861"/>
                <a:gd name="T30" fmla="*/ 3403 w 646"/>
                <a:gd name="T31" fmla="*/ 3566 h 1861"/>
                <a:gd name="T32" fmla="*/ 3503 w 646"/>
                <a:gd name="T33" fmla="*/ 3962 h 1861"/>
                <a:gd name="T34" fmla="*/ 3581 w 646"/>
                <a:gd name="T35" fmla="*/ 4379 h 1861"/>
                <a:gd name="T36" fmla="*/ 3627 w 646"/>
                <a:gd name="T37" fmla="*/ 4813 h 1861"/>
                <a:gd name="T38" fmla="*/ 3649 w 646"/>
                <a:gd name="T39" fmla="*/ 5265 h 1861"/>
                <a:gd name="T40" fmla="*/ 3628 w 646"/>
                <a:gd name="T41" fmla="*/ 5726 h 1861"/>
                <a:gd name="T42" fmla="*/ 3587 w 646"/>
                <a:gd name="T43" fmla="*/ 6144 h 1861"/>
                <a:gd name="T44" fmla="*/ 3516 w 646"/>
                <a:gd name="T45" fmla="*/ 6566 h 1861"/>
                <a:gd name="T46" fmla="*/ 3422 w 646"/>
                <a:gd name="T47" fmla="*/ 6969 h 1861"/>
                <a:gd name="T48" fmla="*/ 3298 w 646"/>
                <a:gd name="T49" fmla="*/ 7343 h 1861"/>
                <a:gd name="T50" fmla="*/ 3168 w 646"/>
                <a:gd name="T51" fmla="*/ 7707 h 1861"/>
                <a:gd name="T52" fmla="*/ 3005 w 646"/>
                <a:gd name="T53" fmla="*/ 8039 h 1861"/>
                <a:gd name="T54" fmla="*/ 2823 w 646"/>
                <a:gd name="T55" fmla="*/ 8363 h 1861"/>
                <a:gd name="T56" fmla="*/ 2634 w 646"/>
                <a:gd name="T57" fmla="*/ 8682 h 1861"/>
                <a:gd name="T58" fmla="*/ 2416 w 646"/>
                <a:gd name="T59" fmla="*/ 8957 h 1861"/>
                <a:gd name="T60" fmla="*/ 2186 w 646"/>
                <a:gd name="T61" fmla="*/ 9209 h 1861"/>
                <a:gd name="T62" fmla="*/ 1946 w 646"/>
                <a:gd name="T63" fmla="*/ 9459 h 1861"/>
                <a:gd name="T64" fmla="*/ 1691 w 646"/>
                <a:gd name="T65" fmla="*/ 9672 h 1861"/>
                <a:gd name="T66" fmla="*/ 1432 w 646"/>
                <a:gd name="T67" fmla="*/ 9874 h 1861"/>
                <a:gd name="T68" fmla="*/ 1156 w 646"/>
                <a:gd name="T69" fmla="*/ 10054 h 1861"/>
                <a:gd name="T70" fmla="*/ 879 w 646"/>
                <a:gd name="T71" fmla="*/ 10207 h 1861"/>
                <a:gd name="T72" fmla="*/ 586 w 646"/>
                <a:gd name="T73" fmla="*/ 10337 h 1861"/>
                <a:gd name="T74" fmla="*/ 293 w 646"/>
                <a:gd name="T75" fmla="*/ 10448 h 1861"/>
                <a:gd name="T76" fmla="*/ 0 w 646"/>
                <a:gd name="T77" fmla="*/ 10533 h 1861"/>
                <a:gd name="T78" fmla="*/ 0 w 646"/>
                <a:gd name="T79" fmla="*/ 0 h 186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646"/>
                <a:gd name="T121" fmla="*/ 0 h 1861"/>
                <a:gd name="T122" fmla="*/ 646 w 646"/>
                <a:gd name="T123" fmla="*/ 1861 h 1861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646" h="1861">
                  <a:moveTo>
                    <a:pt x="0" y="0"/>
                  </a:moveTo>
                  <a:lnTo>
                    <a:pt x="48" y="14"/>
                  </a:lnTo>
                  <a:lnTo>
                    <a:pt x="98" y="32"/>
                  </a:lnTo>
                  <a:lnTo>
                    <a:pt x="147" y="54"/>
                  </a:lnTo>
                  <a:lnTo>
                    <a:pt x="195" y="81"/>
                  </a:lnTo>
                  <a:lnTo>
                    <a:pt x="242" y="111"/>
                  </a:lnTo>
                  <a:lnTo>
                    <a:pt x="288" y="147"/>
                  </a:lnTo>
                  <a:lnTo>
                    <a:pt x="333" y="185"/>
                  </a:lnTo>
                  <a:lnTo>
                    <a:pt x="377" y="228"/>
                  </a:lnTo>
                  <a:lnTo>
                    <a:pt x="418" y="275"/>
                  </a:lnTo>
                  <a:lnTo>
                    <a:pt x="457" y="325"/>
                  </a:lnTo>
                  <a:lnTo>
                    <a:pt x="493" y="379"/>
                  </a:lnTo>
                  <a:lnTo>
                    <a:pt x="526" y="437"/>
                  </a:lnTo>
                  <a:lnTo>
                    <a:pt x="555" y="497"/>
                  </a:lnTo>
                  <a:lnTo>
                    <a:pt x="582" y="562"/>
                  </a:lnTo>
                  <a:lnTo>
                    <a:pt x="604" y="630"/>
                  </a:lnTo>
                  <a:lnTo>
                    <a:pt x="621" y="700"/>
                  </a:lnTo>
                  <a:lnTo>
                    <a:pt x="634" y="774"/>
                  </a:lnTo>
                  <a:lnTo>
                    <a:pt x="642" y="851"/>
                  </a:lnTo>
                  <a:lnTo>
                    <a:pt x="646" y="930"/>
                  </a:lnTo>
                  <a:lnTo>
                    <a:pt x="643" y="1011"/>
                  </a:lnTo>
                  <a:lnTo>
                    <a:pt x="636" y="1086"/>
                  </a:lnTo>
                  <a:lnTo>
                    <a:pt x="623" y="1160"/>
                  </a:lnTo>
                  <a:lnTo>
                    <a:pt x="607" y="1230"/>
                  </a:lnTo>
                  <a:lnTo>
                    <a:pt x="585" y="1297"/>
                  </a:lnTo>
                  <a:lnTo>
                    <a:pt x="561" y="1361"/>
                  </a:lnTo>
                  <a:lnTo>
                    <a:pt x="533" y="1421"/>
                  </a:lnTo>
                  <a:lnTo>
                    <a:pt x="500" y="1478"/>
                  </a:lnTo>
                  <a:lnTo>
                    <a:pt x="466" y="1532"/>
                  </a:lnTo>
                  <a:lnTo>
                    <a:pt x="428" y="1582"/>
                  </a:lnTo>
                  <a:lnTo>
                    <a:pt x="388" y="1627"/>
                  </a:lnTo>
                  <a:lnTo>
                    <a:pt x="345" y="1670"/>
                  </a:lnTo>
                  <a:lnTo>
                    <a:pt x="301" y="1709"/>
                  </a:lnTo>
                  <a:lnTo>
                    <a:pt x="254" y="1744"/>
                  </a:lnTo>
                  <a:lnTo>
                    <a:pt x="205" y="1776"/>
                  </a:lnTo>
                  <a:lnTo>
                    <a:pt x="156" y="1803"/>
                  </a:lnTo>
                  <a:lnTo>
                    <a:pt x="104" y="1826"/>
                  </a:lnTo>
                  <a:lnTo>
                    <a:pt x="53" y="1846"/>
                  </a:lnTo>
                  <a:lnTo>
                    <a:pt x="0" y="1861"/>
                  </a:lnTo>
                  <a:lnTo>
                    <a:pt x="0" y="0"/>
                  </a:lnTo>
                </a:path>
              </a:pathLst>
            </a:custGeom>
            <a:gradFill rotWithShape="1">
              <a:gsLst>
                <a:gs pos="0">
                  <a:srgbClr val="99FFCC"/>
                </a:gs>
                <a:gs pos="100000">
                  <a:srgbClr val="F5FFF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" name="Group 45"/>
          <p:cNvGrpSpPr>
            <a:grpSpLocks/>
          </p:cNvGrpSpPr>
          <p:nvPr/>
        </p:nvGrpSpPr>
        <p:grpSpPr bwMode="auto">
          <a:xfrm rot="-3213776">
            <a:off x="2319338" y="3725863"/>
            <a:ext cx="3340100" cy="1365250"/>
            <a:chOff x="1066" y="1673"/>
            <a:chExt cx="2104" cy="860"/>
          </a:xfrm>
        </p:grpSpPr>
        <p:sp>
          <p:nvSpPr>
            <p:cNvPr id="31766" name="Freeform 46"/>
            <p:cNvSpPr>
              <a:spLocks/>
            </p:cNvSpPr>
            <p:nvPr/>
          </p:nvSpPr>
          <p:spPr bwMode="gray">
            <a:xfrm rot="5461794">
              <a:off x="1763" y="1126"/>
              <a:ext cx="725" cy="2089"/>
            </a:xfrm>
            <a:custGeom>
              <a:avLst/>
              <a:gdLst>
                <a:gd name="T0" fmla="*/ 0 w 646"/>
                <a:gd name="T1" fmla="*/ 0 h 1861"/>
                <a:gd name="T2" fmla="*/ 270 w 646"/>
                <a:gd name="T3" fmla="*/ 79 h 1861"/>
                <a:gd name="T4" fmla="*/ 553 w 646"/>
                <a:gd name="T5" fmla="*/ 182 h 1861"/>
                <a:gd name="T6" fmla="*/ 828 w 646"/>
                <a:gd name="T7" fmla="*/ 305 h 1861"/>
                <a:gd name="T8" fmla="*/ 1105 w 646"/>
                <a:gd name="T9" fmla="*/ 457 h 1861"/>
                <a:gd name="T10" fmla="*/ 1366 w 646"/>
                <a:gd name="T11" fmla="*/ 626 h 1861"/>
                <a:gd name="T12" fmla="*/ 1627 w 646"/>
                <a:gd name="T13" fmla="*/ 831 h 1861"/>
                <a:gd name="T14" fmla="*/ 1885 w 646"/>
                <a:gd name="T15" fmla="*/ 1047 h 1861"/>
                <a:gd name="T16" fmla="*/ 2126 w 646"/>
                <a:gd name="T17" fmla="*/ 1289 h 1861"/>
                <a:gd name="T18" fmla="*/ 2355 w 646"/>
                <a:gd name="T19" fmla="*/ 1563 h 1861"/>
                <a:gd name="T20" fmla="*/ 2581 w 646"/>
                <a:gd name="T21" fmla="*/ 1839 h 1861"/>
                <a:gd name="T22" fmla="*/ 2781 w 646"/>
                <a:gd name="T23" fmla="*/ 2143 h 1861"/>
                <a:gd name="T24" fmla="*/ 2966 w 646"/>
                <a:gd name="T25" fmla="*/ 2477 h 1861"/>
                <a:gd name="T26" fmla="*/ 3133 w 646"/>
                <a:gd name="T27" fmla="*/ 2818 h 1861"/>
                <a:gd name="T28" fmla="*/ 3286 w 646"/>
                <a:gd name="T29" fmla="*/ 3185 h 1861"/>
                <a:gd name="T30" fmla="*/ 3403 w 646"/>
                <a:gd name="T31" fmla="*/ 3566 h 1861"/>
                <a:gd name="T32" fmla="*/ 3503 w 646"/>
                <a:gd name="T33" fmla="*/ 3962 h 1861"/>
                <a:gd name="T34" fmla="*/ 3581 w 646"/>
                <a:gd name="T35" fmla="*/ 4379 h 1861"/>
                <a:gd name="T36" fmla="*/ 3627 w 646"/>
                <a:gd name="T37" fmla="*/ 4813 h 1861"/>
                <a:gd name="T38" fmla="*/ 3649 w 646"/>
                <a:gd name="T39" fmla="*/ 5265 h 1861"/>
                <a:gd name="T40" fmla="*/ 3628 w 646"/>
                <a:gd name="T41" fmla="*/ 5726 h 1861"/>
                <a:gd name="T42" fmla="*/ 3587 w 646"/>
                <a:gd name="T43" fmla="*/ 6144 h 1861"/>
                <a:gd name="T44" fmla="*/ 3516 w 646"/>
                <a:gd name="T45" fmla="*/ 6566 h 1861"/>
                <a:gd name="T46" fmla="*/ 3422 w 646"/>
                <a:gd name="T47" fmla="*/ 6969 h 1861"/>
                <a:gd name="T48" fmla="*/ 3298 w 646"/>
                <a:gd name="T49" fmla="*/ 7343 h 1861"/>
                <a:gd name="T50" fmla="*/ 3168 w 646"/>
                <a:gd name="T51" fmla="*/ 7707 h 1861"/>
                <a:gd name="T52" fmla="*/ 3005 w 646"/>
                <a:gd name="T53" fmla="*/ 8039 h 1861"/>
                <a:gd name="T54" fmla="*/ 2823 w 646"/>
                <a:gd name="T55" fmla="*/ 8363 h 1861"/>
                <a:gd name="T56" fmla="*/ 2634 w 646"/>
                <a:gd name="T57" fmla="*/ 8682 h 1861"/>
                <a:gd name="T58" fmla="*/ 2416 w 646"/>
                <a:gd name="T59" fmla="*/ 8957 h 1861"/>
                <a:gd name="T60" fmla="*/ 2186 w 646"/>
                <a:gd name="T61" fmla="*/ 9209 h 1861"/>
                <a:gd name="T62" fmla="*/ 1946 w 646"/>
                <a:gd name="T63" fmla="*/ 9459 h 1861"/>
                <a:gd name="T64" fmla="*/ 1691 w 646"/>
                <a:gd name="T65" fmla="*/ 9672 h 1861"/>
                <a:gd name="T66" fmla="*/ 1432 w 646"/>
                <a:gd name="T67" fmla="*/ 9874 h 1861"/>
                <a:gd name="T68" fmla="*/ 1156 w 646"/>
                <a:gd name="T69" fmla="*/ 10054 h 1861"/>
                <a:gd name="T70" fmla="*/ 879 w 646"/>
                <a:gd name="T71" fmla="*/ 10207 h 1861"/>
                <a:gd name="T72" fmla="*/ 586 w 646"/>
                <a:gd name="T73" fmla="*/ 10337 h 1861"/>
                <a:gd name="T74" fmla="*/ 293 w 646"/>
                <a:gd name="T75" fmla="*/ 10448 h 1861"/>
                <a:gd name="T76" fmla="*/ 0 w 646"/>
                <a:gd name="T77" fmla="*/ 10533 h 1861"/>
                <a:gd name="T78" fmla="*/ 0 w 646"/>
                <a:gd name="T79" fmla="*/ 0 h 186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646"/>
                <a:gd name="T121" fmla="*/ 0 h 1861"/>
                <a:gd name="T122" fmla="*/ 646 w 646"/>
                <a:gd name="T123" fmla="*/ 1861 h 1861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646" h="1861">
                  <a:moveTo>
                    <a:pt x="0" y="0"/>
                  </a:moveTo>
                  <a:lnTo>
                    <a:pt x="48" y="14"/>
                  </a:lnTo>
                  <a:lnTo>
                    <a:pt x="98" y="32"/>
                  </a:lnTo>
                  <a:lnTo>
                    <a:pt x="147" y="54"/>
                  </a:lnTo>
                  <a:lnTo>
                    <a:pt x="195" y="81"/>
                  </a:lnTo>
                  <a:lnTo>
                    <a:pt x="242" y="111"/>
                  </a:lnTo>
                  <a:lnTo>
                    <a:pt x="288" y="147"/>
                  </a:lnTo>
                  <a:lnTo>
                    <a:pt x="333" y="185"/>
                  </a:lnTo>
                  <a:lnTo>
                    <a:pt x="377" y="228"/>
                  </a:lnTo>
                  <a:lnTo>
                    <a:pt x="418" y="275"/>
                  </a:lnTo>
                  <a:lnTo>
                    <a:pt x="457" y="325"/>
                  </a:lnTo>
                  <a:lnTo>
                    <a:pt x="493" y="379"/>
                  </a:lnTo>
                  <a:lnTo>
                    <a:pt x="526" y="437"/>
                  </a:lnTo>
                  <a:lnTo>
                    <a:pt x="555" y="497"/>
                  </a:lnTo>
                  <a:lnTo>
                    <a:pt x="582" y="562"/>
                  </a:lnTo>
                  <a:lnTo>
                    <a:pt x="604" y="630"/>
                  </a:lnTo>
                  <a:lnTo>
                    <a:pt x="621" y="700"/>
                  </a:lnTo>
                  <a:lnTo>
                    <a:pt x="634" y="774"/>
                  </a:lnTo>
                  <a:lnTo>
                    <a:pt x="642" y="851"/>
                  </a:lnTo>
                  <a:lnTo>
                    <a:pt x="646" y="930"/>
                  </a:lnTo>
                  <a:lnTo>
                    <a:pt x="643" y="1011"/>
                  </a:lnTo>
                  <a:lnTo>
                    <a:pt x="636" y="1086"/>
                  </a:lnTo>
                  <a:lnTo>
                    <a:pt x="623" y="1160"/>
                  </a:lnTo>
                  <a:lnTo>
                    <a:pt x="607" y="1230"/>
                  </a:lnTo>
                  <a:lnTo>
                    <a:pt x="585" y="1297"/>
                  </a:lnTo>
                  <a:lnTo>
                    <a:pt x="561" y="1361"/>
                  </a:lnTo>
                  <a:lnTo>
                    <a:pt x="533" y="1421"/>
                  </a:lnTo>
                  <a:lnTo>
                    <a:pt x="500" y="1478"/>
                  </a:lnTo>
                  <a:lnTo>
                    <a:pt x="466" y="1532"/>
                  </a:lnTo>
                  <a:lnTo>
                    <a:pt x="428" y="1582"/>
                  </a:lnTo>
                  <a:lnTo>
                    <a:pt x="388" y="1627"/>
                  </a:lnTo>
                  <a:lnTo>
                    <a:pt x="345" y="1670"/>
                  </a:lnTo>
                  <a:lnTo>
                    <a:pt x="301" y="1709"/>
                  </a:lnTo>
                  <a:lnTo>
                    <a:pt x="254" y="1744"/>
                  </a:lnTo>
                  <a:lnTo>
                    <a:pt x="205" y="1776"/>
                  </a:lnTo>
                  <a:lnTo>
                    <a:pt x="156" y="1803"/>
                  </a:lnTo>
                  <a:lnTo>
                    <a:pt x="104" y="1826"/>
                  </a:lnTo>
                  <a:lnTo>
                    <a:pt x="53" y="1846"/>
                  </a:lnTo>
                  <a:lnTo>
                    <a:pt x="0" y="1861"/>
                  </a:lnTo>
                  <a:lnTo>
                    <a:pt x="0" y="0"/>
                  </a:lnTo>
                </a:path>
              </a:pathLst>
            </a:custGeom>
            <a:gradFill rotWithShape="1">
              <a:gsLst>
                <a:gs pos="0">
                  <a:srgbClr val="33CC33"/>
                </a:gs>
                <a:gs pos="100000">
                  <a:srgbClr val="64D864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7" name="Freeform 47"/>
            <p:cNvSpPr>
              <a:spLocks/>
            </p:cNvSpPr>
            <p:nvPr/>
          </p:nvSpPr>
          <p:spPr bwMode="gray">
            <a:xfrm rot="6256290">
              <a:off x="1748" y="991"/>
              <a:ext cx="725" cy="2089"/>
            </a:xfrm>
            <a:custGeom>
              <a:avLst/>
              <a:gdLst>
                <a:gd name="T0" fmla="*/ 0 w 646"/>
                <a:gd name="T1" fmla="*/ 0 h 1861"/>
                <a:gd name="T2" fmla="*/ 270 w 646"/>
                <a:gd name="T3" fmla="*/ 79 h 1861"/>
                <a:gd name="T4" fmla="*/ 553 w 646"/>
                <a:gd name="T5" fmla="*/ 182 h 1861"/>
                <a:gd name="T6" fmla="*/ 828 w 646"/>
                <a:gd name="T7" fmla="*/ 305 h 1861"/>
                <a:gd name="T8" fmla="*/ 1105 w 646"/>
                <a:gd name="T9" fmla="*/ 457 h 1861"/>
                <a:gd name="T10" fmla="*/ 1366 w 646"/>
                <a:gd name="T11" fmla="*/ 626 h 1861"/>
                <a:gd name="T12" fmla="*/ 1627 w 646"/>
                <a:gd name="T13" fmla="*/ 831 h 1861"/>
                <a:gd name="T14" fmla="*/ 1885 w 646"/>
                <a:gd name="T15" fmla="*/ 1047 h 1861"/>
                <a:gd name="T16" fmla="*/ 2126 w 646"/>
                <a:gd name="T17" fmla="*/ 1289 h 1861"/>
                <a:gd name="T18" fmla="*/ 2355 w 646"/>
                <a:gd name="T19" fmla="*/ 1563 h 1861"/>
                <a:gd name="T20" fmla="*/ 2581 w 646"/>
                <a:gd name="T21" fmla="*/ 1839 h 1861"/>
                <a:gd name="T22" fmla="*/ 2781 w 646"/>
                <a:gd name="T23" fmla="*/ 2143 h 1861"/>
                <a:gd name="T24" fmla="*/ 2966 w 646"/>
                <a:gd name="T25" fmla="*/ 2477 h 1861"/>
                <a:gd name="T26" fmla="*/ 3133 w 646"/>
                <a:gd name="T27" fmla="*/ 2818 h 1861"/>
                <a:gd name="T28" fmla="*/ 3286 w 646"/>
                <a:gd name="T29" fmla="*/ 3185 h 1861"/>
                <a:gd name="T30" fmla="*/ 3403 w 646"/>
                <a:gd name="T31" fmla="*/ 3566 h 1861"/>
                <a:gd name="T32" fmla="*/ 3503 w 646"/>
                <a:gd name="T33" fmla="*/ 3962 h 1861"/>
                <a:gd name="T34" fmla="*/ 3581 w 646"/>
                <a:gd name="T35" fmla="*/ 4379 h 1861"/>
                <a:gd name="T36" fmla="*/ 3627 w 646"/>
                <a:gd name="T37" fmla="*/ 4813 h 1861"/>
                <a:gd name="T38" fmla="*/ 3649 w 646"/>
                <a:gd name="T39" fmla="*/ 5265 h 1861"/>
                <a:gd name="T40" fmla="*/ 3628 w 646"/>
                <a:gd name="T41" fmla="*/ 5726 h 1861"/>
                <a:gd name="T42" fmla="*/ 3587 w 646"/>
                <a:gd name="T43" fmla="*/ 6144 h 1861"/>
                <a:gd name="T44" fmla="*/ 3516 w 646"/>
                <a:gd name="T45" fmla="*/ 6566 h 1861"/>
                <a:gd name="T46" fmla="*/ 3422 w 646"/>
                <a:gd name="T47" fmla="*/ 6969 h 1861"/>
                <a:gd name="T48" fmla="*/ 3298 w 646"/>
                <a:gd name="T49" fmla="*/ 7343 h 1861"/>
                <a:gd name="T50" fmla="*/ 3168 w 646"/>
                <a:gd name="T51" fmla="*/ 7707 h 1861"/>
                <a:gd name="T52" fmla="*/ 3005 w 646"/>
                <a:gd name="T53" fmla="*/ 8039 h 1861"/>
                <a:gd name="T54" fmla="*/ 2823 w 646"/>
                <a:gd name="T55" fmla="*/ 8363 h 1861"/>
                <a:gd name="T56" fmla="*/ 2634 w 646"/>
                <a:gd name="T57" fmla="*/ 8682 h 1861"/>
                <a:gd name="T58" fmla="*/ 2416 w 646"/>
                <a:gd name="T59" fmla="*/ 8957 h 1861"/>
                <a:gd name="T60" fmla="*/ 2186 w 646"/>
                <a:gd name="T61" fmla="*/ 9209 h 1861"/>
                <a:gd name="T62" fmla="*/ 1946 w 646"/>
                <a:gd name="T63" fmla="*/ 9459 h 1861"/>
                <a:gd name="T64" fmla="*/ 1691 w 646"/>
                <a:gd name="T65" fmla="*/ 9672 h 1861"/>
                <a:gd name="T66" fmla="*/ 1432 w 646"/>
                <a:gd name="T67" fmla="*/ 9874 h 1861"/>
                <a:gd name="T68" fmla="*/ 1156 w 646"/>
                <a:gd name="T69" fmla="*/ 10054 h 1861"/>
                <a:gd name="T70" fmla="*/ 879 w 646"/>
                <a:gd name="T71" fmla="*/ 10207 h 1861"/>
                <a:gd name="T72" fmla="*/ 586 w 646"/>
                <a:gd name="T73" fmla="*/ 10337 h 1861"/>
                <a:gd name="T74" fmla="*/ 293 w 646"/>
                <a:gd name="T75" fmla="*/ 10448 h 1861"/>
                <a:gd name="T76" fmla="*/ 0 w 646"/>
                <a:gd name="T77" fmla="*/ 10533 h 1861"/>
                <a:gd name="T78" fmla="*/ 0 w 646"/>
                <a:gd name="T79" fmla="*/ 0 h 186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646"/>
                <a:gd name="T121" fmla="*/ 0 h 1861"/>
                <a:gd name="T122" fmla="*/ 646 w 646"/>
                <a:gd name="T123" fmla="*/ 1861 h 1861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646" h="1861">
                  <a:moveTo>
                    <a:pt x="0" y="0"/>
                  </a:moveTo>
                  <a:lnTo>
                    <a:pt x="48" y="14"/>
                  </a:lnTo>
                  <a:lnTo>
                    <a:pt x="98" y="32"/>
                  </a:lnTo>
                  <a:lnTo>
                    <a:pt x="147" y="54"/>
                  </a:lnTo>
                  <a:lnTo>
                    <a:pt x="195" y="81"/>
                  </a:lnTo>
                  <a:lnTo>
                    <a:pt x="242" y="111"/>
                  </a:lnTo>
                  <a:lnTo>
                    <a:pt x="288" y="147"/>
                  </a:lnTo>
                  <a:lnTo>
                    <a:pt x="333" y="185"/>
                  </a:lnTo>
                  <a:lnTo>
                    <a:pt x="377" y="228"/>
                  </a:lnTo>
                  <a:lnTo>
                    <a:pt x="418" y="275"/>
                  </a:lnTo>
                  <a:lnTo>
                    <a:pt x="457" y="325"/>
                  </a:lnTo>
                  <a:lnTo>
                    <a:pt x="493" y="379"/>
                  </a:lnTo>
                  <a:lnTo>
                    <a:pt x="526" y="437"/>
                  </a:lnTo>
                  <a:lnTo>
                    <a:pt x="555" y="497"/>
                  </a:lnTo>
                  <a:lnTo>
                    <a:pt x="582" y="562"/>
                  </a:lnTo>
                  <a:lnTo>
                    <a:pt x="604" y="630"/>
                  </a:lnTo>
                  <a:lnTo>
                    <a:pt x="621" y="700"/>
                  </a:lnTo>
                  <a:lnTo>
                    <a:pt x="634" y="774"/>
                  </a:lnTo>
                  <a:lnTo>
                    <a:pt x="642" y="851"/>
                  </a:lnTo>
                  <a:lnTo>
                    <a:pt x="646" y="930"/>
                  </a:lnTo>
                  <a:lnTo>
                    <a:pt x="643" y="1011"/>
                  </a:lnTo>
                  <a:lnTo>
                    <a:pt x="636" y="1086"/>
                  </a:lnTo>
                  <a:lnTo>
                    <a:pt x="623" y="1160"/>
                  </a:lnTo>
                  <a:lnTo>
                    <a:pt x="607" y="1230"/>
                  </a:lnTo>
                  <a:lnTo>
                    <a:pt x="585" y="1297"/>
                  </a:lnTo>
                  <a:lnTo>
                    <a:pt x="561" y="1361"/>
                  </a:lnTo>
                  <a:lnTo>
                    <a:pt x="533" y="1421"/>
                  </a:lnTo>
                  <a:lnTo>
                    <a:pt x="500" y="1478"/>
                  </a:lnTo>
                  <a:lnTo>
                    <a:pt x="466" y="1532"/>
                  </a:lnTo>
                  <a:lnTo>
                    <a:pt x="428" y="1582"/>
                  </a:lnTo>
                  <a:lnTo>
                    <a:pt x="388" y="1627"/>
                  </a:lnTo>
                  <a:lnTo>
                    <a:pt x="345" y="1670"/>
                  </a:lnTo>
                  <a:lnTo>
                    <a:pt x="301" y="1709"/>
                  </a:lnTo>
                  <a:lnTo>
                    <a:pt x="254" y="1744"/>
                  </a:lnTo>
                  <a:lnTo>
                    <a:pt x="205" y="1776"/>
                  </a:lnTo>
                  <a:lnTo>
                    <a:pt x="156" y="1803"/>
                  </a:lnTo>
                  <a:lnTo>
                    <a:pt x="104" y="1826"/>
                  </a:lnTo>
                  <a:lnTo>
                    <a:pt x="53" y="1846"/>
                  </a:lnTo>
                  <a:lnTo>
                    <a:pt x="0" y="1861"/>
                  </a:lnTo>
                  <a:lnTo>
                    <a:pt x="0" y="0"/>
                  </a:lnTo>
                </a:path>
              </a:pathLst>
            </a:custGeom>
            <a:gradFill rotWithShape="1">
              <a:gsLst>
                <a:gs pos="0">
                  <a:srgbClr val="99FFCC"/>
                </a:gs>
                <a:gs pos="100000">
                  <a:srgbClr val="F5FFF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" name="Group 48"/>
          <p:cNvGrpSpPr>
            <a:grpSpLocks/>
          </p:cNvGrpSpPr>
          <p:nvPr/>
        </p:nvGrpSpPr>
        <p:grpSpPr bwMode="auto">
          <a:xfrm>
            <a:off x="4170363" y="2400300"/>
            <a:ext cx="1339850" cy="1338263"/>
            <a:chOff x="2016" y="1920"/>
            <a:chExt cx="1680" cy="1680"/>
          </a:xfrm>
        </p:grpSpPr>
        <p:sp>
          <p:nvSpPr>
            <p:cNvPr id="31764" name="Oval 49"/>
            <p:cNvSpPr>
              <a:spLocks noChangeArrowheads="1"/>
            </p:cNvSpPr>
            <p:nvPr/>
          </p:nvSpPr>
          <p:spPr bwMode="gray">
            <a:xfrm>
              <a:off x="2016" y="1920"/>
              <a:ext cx="1680" cy="168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8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1765" name="Freeform 50"/>
            <p:cNvSpPr>
              <a:spLocks/>
            </p:cNvSpPr>
            <p:nvPr/>
          </p:nvSpPr>
          <p:spPr bwMode="gray">
            <a:xfrm>
              <a:off x="2208" y="1948"/>
              <a:ext cx="1296" cy="634"/>
            </a:xfrm>
            <a:custGeom>
              <a:avLst/>
              <a:gdLst>
                <a:gd name="T0" fmla="*/ 976 w 1321"/>
                <a:gd name="T1" fmla="*/ 70 h 712"/>
                <a:gd name="T2" fmla="*/ 989 w 1321"/>
                <a:gd name="T3" fmla="*/ 77 h 712"/>
                <a:gd name="T4" fmla="*/ 992 w 1321"/>
                <a:gd name="T5" fmla="*/ 84 h 712"/>
                <a:gd name="T6" fmla="*/ 987 w 1321"/>
                <a:gd name="T7" fmla="*/ 91 h 712"/>
                <a:gd name="T8" fmla="*/ 974 w 1321"/>
                <a:gd name="T9" fmla="*/ 95 h 712"/>
                <a:gd name="T10" fmla="*/ 955 w 1321"/>
                <a:gd name="T11" fmla="*/ 102 h 712"/>
                <a:gd name="T12" fmla="*/ 930 w 1321"/>
                <a:gd name="T13" fmla="*/ 106 h 712"/>
                <a:gd name="T14" fmla="*/ 898 w 1321"/>
                <a:gd name="T15" fmla="*/ 110 h 712"/>
                <a:gd name="T16" fmla="*/ 861 w 1321"/>
                <a:gd name="T17" fmla="*/ 114 h 712"/>
                <a:gd name="T18" fmla="*/ 820 w 1321"/>
                <a:gd name="T19" fmla="*/ 118 h 712"/>
                <a:gd name="T20" fmla="*/ 774 w 1321"/>
                <a:gd name="T21" fmla="*/ 119 h 712"/>
                <a:gd name="T22" fmla="*/ 726 w 1321"/>
                <a:gd name="T23" fmla="*/ 120 h 712"/>
                <a:gd name="T24" fmla="*/ 673 w 1321"/>
                <a:gd name="T25" fmla="*/ 124 h 712"/>
                <a:gd name="T26" fmla="*/ 619 w 1321"/>
                <a:gd name="T27" fmla="*/ 125 h 712"/>
                <a:gd name="T28" fmla="*/ 597 w 1321"/>
                <a:gd name="T29" fmla="*/ 126 h 712"/>
                <a:gd name="T30" fmla="*/ 358 w 1321"/>
                <a:gd name="T31" fmla="*/ 126 h 712"/>
                <a:gd name="T32" fmla="*/ 354 w 1321"/>
                <a:gd name="T33" fmla="*/ 126 h 712"/>
                <a:gd name="T34" fmla="*/ 307 w 1321"/>
                <a:gd name="T35" fmla="*/ 125 h 712"/>
                <a:gd name="T36" fmla="*/ 262 w 1321"/>
                <a:gd name="T37" fmla="*/ 124 h 712"/>
                <a:gd name="T38" fmla="*/ 219 w 1321"/>
                <a:gd name="T39" fmla="*/ 122 h 712"/>
                <a:gd name="T40" fmla="*/ 177 w 1321"/>
                <a:gd name="T41" fmla="*/ 119 h 712"/>
                <a:gd name="T42" fmla="*/ 140 w 1321"/>
                <a:gd name="T43" fmla="*/ 119 h 712"/>
                <a:gd name="T44" fmla="*/ 108 w 1321"/>
                <a:gd name="T45" fmla="*/ 116 h 712"/>
                <a:gd name="T46" fmla="*/ 75 w 1321"/>
                <a:gd name="T47" fmla="*/ 113 h 712"/>
                <a:gd name="T48" fmla="*/ 52 w 1321"/>
                <a:gd name="T49" fmla="*/ 111 h 712"/>
                <a:gd name="T50" fmla="*/ 26 w 1321"/>
                <a:gd name="T51" fmla="*/ 106 h 712"/>
                <a:gd name="T52" fmla="*/ 18 w 1321"/>
                <a:gd name="T53" fmla="*/ 102 h 712"/>
                <a:gd name="T54" fmla="*/ 6 w 1321"/>
                <a:gd name="T55" fmla="*/ 98 h 712"/>
                <a:gd name="T56" fmla="*/ 0 w 1321"/>
                <a:gd name="T57" fmla="*/ 92 h 712"/>
                <a:gd name="T58" fmla="*/ 0 w 1321"/>
                <a:gd name="T59" fmla="*/ 91 h 712"/>
                <a:gd name="T60" fmla="*/ 4 w 1321"/>
                <a:gd name="T61" fmla="*/ 84 h 712"/>
                <a:gd name="T62" fmla="*/ 16 w 1321"/>
                <a:gd name="T63" fmla="*/ 78 h 712"/>
                <a:gd name="T64" fmla="*/ 36 w 1321"/>
                <a:gd name="T65" fmla="*/ 65 h 712"/>
                <a:gd name="T66" fmla="*/ 71 w 1321"/>
                <a:gd name="T67" fmla="*/ 53 h 712"/>
                <a:gd name="T68" fmla="*/ 112 w 1321"/>
                <a:gd name="T69" fmla="*/ 42 h 712"/>
                <a:gd name="T70" fmla="*/ 154 w 1321"/>
                <a:gd name="T71" fmla="*/ 30 h 712"/>
                <a:gd name="T72" fmla="*/ 203 w 1321"/>
                <a:gd name="T73" fmla="*/ 21 h 712"/>
                <a:gd name="T74" fmla="*/ 257 w 1321"/>
                <a:gd name="T75" fmla="*/ 14 h 712"/>
                <a:gd name="T76" fmla="*/ 312 w 1321"/>
                <a:gd name="T77" fmla="*/ 8 h 712"/>
                <a:gd name="T78" fmla="*/ 374 w 1321"/>
                <a:gd name="T79" fmla="*/ 4 h 712"/>
                <a:gd name="T80" fmla="*/ 436 w 1321"/>
                <a:gd name="T81" fmla="*/ 4 h 712"/>
                <a:gd name="T82" fmla="*/ 501 w 1321"/>
                <a:gd name="T83" fmla="*/ 0 h 712"/>
                <a:gd name="T84" fmla="*/ 501 w 1321"/>
                <a:gd name="T85" fmla="*/ 0 h 712"/>
                <a:gd name="T86" fmla="*/ 570 w 1321"/>
                <a:gd name="T87" fmla="*/ 4 h 712"/>
                <a:gd name="T88" fmla="*/ 636 w 1321"/>
                <a:gd name="T89" fmla="*/ 4 h 712"/>
                <a:gd name="T90" fmla="*/ 700 w 1321"/>
                <a:gd name="T91" fmla="*/ 9 h 712"/>
                <a:gd name="T92" fmla="*/ 759 w 1321"/>
                <a:gd name="T93" fmla="*/ 16 h 712"/>
                <a:gd name="T94" fmla="*/ 812 w 1321"/>
                <a:gd name="T95" fmla="*/ 24 h 712"/>
                <a:gd name="T96" fmla="*/ 862 w 1321"/>
                <a:gd name="T97" fmla="*/ 34 h 712"/>
                <a:gd name="T98" fmla="*/ 907 w 1321"/>
                <a:gd name="T99" fmla="*/ 45 h 712"/>
                <a:gd name="T100" fmla="*/ 945 w 1321"/>
                <a:gd name="T101" fmla="*/ 57 h 712"/>
                <a:gd name="T102" fmla="*/ 976 w 1321"/>
                <a:gd name="T103" fmla="*/ 70 h 712"/>
                <a:gd name="T104" fmla="*/ 976 w 1321"/>
                <a:gd name="T105" fmla="*/ 70 h 71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21"/>
                <a:gd name="T160" fmla="*/ 0 h 712"/>
                <a:gd name="T161" fmla="*/ 1321 w 1321"/>
                <a:gd name="T162" fmla="*/ 712 h 71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DFBE"/>
                </a:gs>
                <a:gs pos="100000">
                  <a:srgbClr val="FF9933">
                    <a:alpha val="93999"/>
                  </a:srgbClr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9683" name="Text Box 51"/>
          <p:cNvSpPr txBox="1">
            <a:spLocks noChangeArrowheads="1"/>
          </p:cNvSpPr>
          <p:nvPr/>
        </p:nvSpPr>
        <p:spPr bwMode="gray">
          <a:xfrm>
            <a:off x="4457700" y="2954338"/>
            <a:ext cx="771525" cy="5794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defRPr/>
            </a:pPr>
            <a:r>
              <a:rPr kumimoji="0" lang="en-US" altLang="zh-CN" sz="320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OS</a:t>
            </a:r>
          </a:p>
        </p:txBody>
      </p:sp>
      <p:sp>
        <p:nvSpPr>
          <p:cNvPr id="69684" name="Text Box 52"/>
          <p:cNvSpPr txBox="1">
            <a:spLocks noChangeArrowheads="1"/>
          </p:cNvSpPr>
          <p:nvPr/>
        </p:nvSpPr>
        <p:spPr bwMode="auto">
          <a:xfrm>
            <a:off x="5178425" y="1803400"/>
            <a:ext cx="14398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Basic concept</a:t>
            </a:r>
          </a:p>
        </p:txBody>
      </p:sp>
      <p:sp>
        <p:nvSpPr>
          <p:cNvPr id="69685" name="Text Box 53"/>
          <p:cNvSpPr txBox="1">
            <a:spLocks noChangeArrowheads="1"/>
          </p:cNvSpPr>
          <p:nvPr/>
        </p:nvSpPr>
        <p:spPr bwMode="auto">
          <a:xfrm>
            <a:off x="5826125" y="3675063"/>
            <a:ext cx="16986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CPU management</a:t>
            </a:r>
          </a:p>
        </p:txBody>
      </p:sp>
      <p:sp>
        <p:nvSpPr>
          <p:cNvPr id="69686" name="Text Box 54"/>
          <p:cNvSpPr txBox="1">
            <a:spLocks noChangeArrowheads="1"/>
          </p:cNvSpPr>
          <p:nvPr/>
        </p:nvSpPr>
        <p:spPr bwMode="auto">
          <a:xfrm>
            <a:off x="4386263" y="5259388"/>
            <a:ext cx="18415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Device management</a:t>
            </a:r>
          </a:p>
        </p:txBody>
      </p:sp>
      <p:sp>
        <p:nvSpPr>
          <p:cNvPr id="69687" name="Text Box 55"/>
          <p:cNvSpPr txBox="1">
            <a:spLocks noChangeArrowheads="1"/>
          </p:cNvSpPr>
          <p:nvPr/>
        </p:nvSpPr>
        <p:spPr bwMode="auto">
          <a:xfrm>
            <a:off x="2700338" y="4251325"/>
            <a:ext cx="175736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Memory management</a:t>
            </a:r>
          </a:p>
        </p:txBody>
      </p:sp>
      <p:sp>
        <p:nvSpPr>
          <p:cNvPr id="69688" name="Text Box 56"/>
          <p:cNvSpPr txBox="1">
            <a:spLocks noChangeArrowheads="1"/>
          </p:cNvSpPr>
          <p:nvPr/>
        </p:nvSpPr>
        <p:spPr bwMode="auto">
          <a:xfrm>
            <a:off x="1938338" y="2738438"/>
            <a:ext cx="143986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File system</a:t>
            </a:r>
          </a:p>
        </p:txBody>
      </p:sp>
      <p:sp>
        <p:nvSpPr>
          <p:cNvPr id="69689" name="Text Box 57"/>
          <p:cNvSpPr txBox="1">
            <a:spLocks noChangeArrowheads="1"/>
          </p:cNvSpPr>
          <p:nvPr/>
        </p:nvSpPr>
        <p:spPr bwMode="auto">
          <a:xfrm>
            <a:off x="2987675" y="1514475"/>
            <a:ext cx="16160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Programming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interface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96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96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9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9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9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9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9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69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83" grpId="0"/>
      <p:bldP spid="69684" grpId="0"/>
      <p:bldP spid="69685" grpId="0"/>
      <p:bldP spid="69686" grpId="0"/>
      <p:bldP spid="69687" grpId="0"/>
      <p:bldP spid="69688" grpId="0"/>
      <p:bldP spid="6968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33795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3379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9D03C68-6F7B-4771-874D-2A407CF13267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337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Basic concepts</a:t>
            </a:r>
            <a:endParaRPr lang="en-US" altLang="ko-KR" smtClean="0">
              <a:ea typeface="Gulim" pitchFamily="34" charset="-127"/>
            </a:endParaRPr>
          </a:p>
        </p:txBody>
      </p:sp>
      <p:sp>
        <p:nvSpPr>
          <p:cNvPr id="3379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kumimoji="0" lang="en-US" altLang="zh-CN" sz="2400" smtClean="0">
                <a:ea typeface="Gulim" pitchFamily="34" charset="-127"/>
              </a:rPr>
              <a:t>System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2000" smtClean="0">
                <a:ea typeface="Gulim" pitchFamily="34" charset="-127"/>
              </a:rPr>
              <a:t>A philosophy word derived from ancient Greece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2000" smtClean="0">
                <a:ea typeface="Gulim" pitchFamily="34" charset="-127"/>
              </a:rPr>
              <a:t>Organism consisted of interactive components</a:t>
            </a:r>
          </a:p>
          <a:p>
            <a:pPr eaLnBrk="1" hangingPunct="1">
              <a:lnSpc>
                <a:spcPct val="80000"/>
              </a:lnSpc>
            </a:pPr>
            <a:r>
              <a:rPr kumimoji="0" lang="en-US" altLang="zh-CN" sz="2400" smtClean="0">
                <a:ea typeface="Gulim" pitchFamily="34" charset="-127"/>
              </a:rPr>
              <a:t>Structure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2000" smtClean="0">
                <a:ea typeface="Gulim" pitchFamily="34" charset="-127"/>
              </a:rPr>
              <a:t>A word used in building industry, means “construction”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2000" smtClean="0">
                <a:ea typeface="Gulim" pitchFamily="34" charset="-127"/>
              </a:rPr>
              <a:t>The schema of relationship between components in a System</a:t>
            </a:r>
          </a:p>
          <a:p>
            <a:pPr eaLnBrk="1" hangingPunct="1">
              <a:lnSpc>
                <a:spcPct val="80000"/>
              </a:lnSpc>
            </a:pPr>
            <a:r>
              <a:rPr kumimoji="0" lang="en-US" altLang="zh-CN" sz="2400" smtClean="0">
                <a:ea typeface="Gulim" pitchFamily="34" charset="-127"/>
              </a:rPr>
              <a:t>Operating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2000" smtClean="0">
                <a:ea typeface="Gulim" pitchFamily="34" charset="-127"/>
              </a:rPr>
              <a:t>Functions: How many things it can do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2000" smtClean="0">
                <a:ea typeface="Gulim" pitchFamily="34" charset="-127"/>
              </a:rPr>
              <a:t>Performance: speed, efficiency, stability, security etc. </a:t>
            </a:r>
          </a:p>
          <a:p>
            <a:pPr eaLnBrk="1" hangingPunct="1">
              <a:lnSpc>
                <a:spcPct val="80000"/>
              </a:lnSpc>
            </a:pPr>
            <a:r>
              <a:rPr kumimoji="0" lang="en-US" altLang="zh-CN" sz="2400" smtClean="0">
                <a:ea typeface="Gulim" pitchFamily="34" charset="-127"/>
              </a:rPr>
              <a:t>The meaning of “Operating System”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2000" smtClean="0">
                <a:ea typeface="Gulim" pitchFamily="34" charset="-127"/>
              </a:rPr>
              <a:t>A system with many components.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2000" smtClean="0">
                <a:ea typeface="Gulim" pitchFamily="34" charset="-127"/>
              </a:rPr>
              <a:t>Different application purposes lead to different structures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2000" smtClean="0">
                <a:ea typeface="Gulim" pitchFamily="34" charset="-127"/>
              </a:rPr>
              <a:t>The function and performance of OS is very important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35843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3584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A214D02-40CE-4D2B-AA0F-59B769A5C369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35845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333375"/>
            <a:ext cx="7777163" cy="892175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Architecture of Minix</a:t>
            </a:r>
            <a:endParaRPr lang="en-US" altLang="ko-KR" smtClean="0">
              <a:ea typeface="Gulim" pitchFamily="34" charset="-127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836738" y="3429000"/>
            <a:ext cx="5256212" cy="719138"/>
            <a:chOff x="1021" y="2523"/>
            <a:chExt cx="3311" cy="453"/>
          </a:xfrm>
        </p:grpSpPr>
        <p:sp>
          <p:nvSpPr>
            <p:cNvPr id="35868" name="AutoShape 5"/>
            <p:cNvSpPr>
              <a:spLocks noChangeArrowheads="1"/>
            </p:cNvSpPr>
            <p:nvPr/>
          </p:nvSpPr>
          <p:spPr bwMode="auto">
            <a:xfrm>
              <a:off x="1021" y="2523"/>
              <a:ext cx="589" cy="453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FF"/>
                  </a:solidFill>
                  <a:latin typeface="Tahoma" panose="020B0604030504040204" pitchFamily="34" charset="0"/>
                </a:rPr>
                <a:t>磁盘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FF"/>
                  </a:solidFill>
                  <a:latin typeface="Tahoma" panose="020B0604030504040204" pitchFamily="34" charset="0"/>
                </a:rPr>
                <a:t>任务</a:t>
              </a:r>
            </a:p>
          </p:txBody>
        </p:sp>
        <p:sp>
          <p:nvSpPr>
            <p:cNvPr id="35869" name="AutoShape 6"/>
            <p:cNvSpPr>
              <a:spLocks noChangeArrowheads="1"/>
            </p:cNvSpPr>
            <p:nvPr/>
          </p:nvSpPr>
          <p:spPr bwMode="auto">
            <a:xfrm>
              <a:off x="1474" y="2523"/>
              <a:ext cx="590" cy="453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FF"/>
                  </a:solidFill>
                  <a:latin typeface="Tahoma" panose="020B0604030504040204" pitchFamily="34" charset="0"/>
                </a:rPr>
                <a:t>终端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FF"/>
                  </a:solidFill>
                  <a:latin typeface="Tahoma" panose="020B0604030504040204" pitchFamily="34" charset="0"/>
                </a:rPr>
                <a:t>任务</a:t>
              </a:r>
            </a:p>
          </p:txBody>
        </p:sp>
        <p:sp>
          <p:nvSpPr>
            <p:cNvPr id="35870" name="AutoShape 7"/>
            <p:cNvSpPr>
              <a:spLocks noChangeArrowheads="1"/>
            </p:cNvSpPr>
            <p:nvPr/>
          </p:nvSpPr>
          <p:spPr bwMode="auto">
            <a:xfrm>
              <a:off x="1927" y="2523"/>
              <a:ext cx="545" cy="453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FF"/>
                  </a:solidFill>
                  <a:latin typeface="Tahoma" panose="020B0604030504040204" pitchFamily="34" charset="0"/>
                </a:rPr>
                <a:t>时钟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FF"/>
                  </a:solidFill>
                  <a:latin typeface="Tahoma" panose="020B0604030504040204" pitchFamily="34" charset="0"/>
                </a:rPr>
                <a:t>任务</a:t>
              </a:r>
            </a:p>
          </p:txBody>
        </p:sp>
        <p:sp>
          <p:nvSpPr>
            <p:cNvPr id="35871" name="AutoShape 8"/>
            <p:cNvSpPr>
              <a:spLocks noChangeArrowheads="1"/>
            </p:cNvSpPr>
            <p:nvPr/>
          </p:nvSpPr>
          <p:spPr bwMode="auto">
            <a:xfrm>
              <a:off x="2336" y="2523"/>
              <a:ext cx="589" cy="453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FF"/>
                  </a:solidFill>
                  <a:latin typeface="Tahoma" panose="020B0604030504040204" pitchFamily="34" charset="0"/>
                </a:rPr>
                <a:t>系统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FF"/>
                  </a:solidFill>
                  <a:latin typeface="Tahoma" panose="020B0604030504040204" pitchFamily="34" charset="0"/>
                </a:rPr>
                <a:t>任务</a:t>
              </a:r>
            </a:p>
          </p:txBody>
        </p:sp>
        <p:sp>
          <p:nvSpPr>
            <p:cNvPr id="35872" name="AutoShape 9"/>
            <p:cNvSpPr>
              <a:spLocks noChangeArrowheads="1"/>
            </p:cNvSpPr>
            <p:nvPr/>
          </p:nvSpPr>
          <p:spPr bwMode="auto">
            <a:xfrm>
              <a:off x="2790" y="2523"/>
              <a:ext cx="726" cy="453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FF"/>
                  </a:solidFill>
                  <a:latin typeface="Tahoma" panose="020B0604030504040204" pitchFamily="34" charset="0"/>
                </a:rPr>
                <a:t>以太网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FF"/>
                  </a:solidFill>
                  <a:latin typeface="Tahoma" panose="020B0604030504040204" pitchFamily="34" charset="0"/>
                </a:rPr>
                <a:t>任务</a:t>
              </a:r>
            </a:p>
          </p:txBody>
        </p:sp>
        <p:sp>
          <p:nvSpPr>
            <p:cNvPr id="35873" name="AutoShape 10"/>
            <p:cNvSpPr>
              <a:spLocks noChangeArrowheads="1"/>
            </p:cNvSpPr>
            <p:nvPr/>
          </p:nvSpPr>
          <p:spPr bwMode="auto">
            <a:xfrm>
              <a:off x="3380" y="2523"/>
              <a:ext cx="952" cy="453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solidFill>
                    <a:srgbClr val="FF00FF"/>
                  </a:solidFill>
                  <a:latin typeface="Arial" panose="020B0604020202020204" pitchFamily="34" charset="0"/>
                </a:rPr>
                <a:t>……</a:t>
              </a:r>
              <a:endParaRPr kumimoji="0" lang="en-US" altLang="zh-CN" sz="1600" b="1">
                <a:solidFill>
                  <a:srgbClr val="FF00FF"/>
                </a:solidFill>
                <a:latin typeface="Tahoma" panose="020B0604030504040204" pitchFamily="34" charset="0"/>
              </a:endParaRP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1908175" y="2347913"/>
            <a:ext cx="5327650" cy="720725"/>
            <a:chOff x="1066" y="1842"/>
            <a:chExt cx="3356" cy="454"/>
          </a:xfrm>
        </p:grpSpPr>
        <p:sp>
          <p:nvSpPr>
            <p:cNvPr id="35864" name="AutoShape 12"/>
            <p:cNvSpPr>
              <a:spLocks noChangeArrowheads="1"/>
            </p:cNvSpPr>
            <p:nvPr/>
          </p:nvSpPr>
          <p:spPr bwMode="auto">
            <a:xfrm>
              <a:off x="1066" y="1842"/>
              <a:ext cx="816" cy="454"/>
            </a:xfrm>
            <a:prstGeom prst="cube">
              <a:avLst>
                <a:gd name="adj" fmla="val 25000"/>
              </a:avLst>
            </a:prstGeom>
            <a:solidFill>
              <a:srgbClr val="FF00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chemeClr val="hlink"/>
                  </a:solidFill>
                  <a:latin typeface="Tahoma" panose="020B0604030504040204" pitchFamily="34" charset="0"/>
                </a:rPr>
                <a:t>内存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chemeClr val="hlink"/>
                  </a:solidFill>
                  <a:latin typeface="Tahoma" panose="020B0604030504040204" pitchFamily="34" charset="0"/>
                </a:rPr>
                <a:t>管理器</a:t>
              </a:r>
            </a:p>
          </p:txBody>
        </p:sp>
        <p:sp>
          <p:nvSpPr>
            <p:cNvPr id="35865" name="AutoShape 13"/>
            <p:cNvSpPr>
              <a:spLocks noChangeArrowheads="1"/>
            </p:cNvSpPr>
            <p:nvPr/>
          </p:nvSpPr>
          <p:spPr bwMode="auto">
            <a:xfrm>
              <a:off x="1746" y="1842"/>
              <a:ext cx="816" cy="454"/>
            </a:xfrm>
            <a:prstGeom prst="cube">
              <a:avLst>
                <a:gd name="adj" fmla="val 25000"/>
              </a:avLst>
            </a:prstGeom>
            <a:solidFill>
              <a:srgbClr val="FF00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chemeClr val="hlink"/>
                  </a:solidFill>
                  <a:latin typeface="Tahoma" panose="020B0604030504040204" pitchFamily="34" charset="0"/>
                </a:rPr>
                <a:t>文件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chemeClr val="hlink"/>
                  </a:solidFill>
                  <a:latin typeface="Tahoma" panose="020B0604030504040204" pitchFamily="34" charset="0"/>
                </a:rPr>
                <a:t>系统</a:t>
              </a:r>
            </a:p>
          </p:txBody>
        </p:sp>
        <p:sp>
          <p:nvSpPr>
            <p:cNvPr id="35866" name="AutoShape 14"/>
            <p:cNvSpPr>
              <a:spLocks noChangeArrowheads="1"/>
            </p:cNvSpPr>
            <p:nvPr/>
          </p:nvSpPr>
          <p:spPr bwMode="auto">
            <a:xfrm>
              <a:off x="2426" y="1842"/>
              <a:ext cx="953" cy="454"/>
            </a:xfrm>
            <a:prstGeom prst="cube">
              <a:avLst>
                <a:gd name="adj" fmla="val 25000"/>
              </a:avLst>
            </a:prstGeom>
            <a:solidFill>
              <a:srgbClr val="FF00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chemeClr val="hlink"/>
                  </a:solidFill>
                  <a:latin typeface="Tahoma" panose="020B0604030504040204" pitchFamily="34" charset="0"/>
                </a:rPr>
                <a:t>网络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chemeClr val="hlink"/>
                  </a:solidFill>
                  <a:latin typeface="Tahoma" panose="020B0604030504040204" pitchFamily="34" charset="0"/>
                </a:rPr>
                <a:t>服务器</a:t>
              </a:r>
            </a:p>
          </p:txBody>
        </p:sp>
        <p:sp>
          <p:nvSpPr>
            <p:cNvPr id="35867" name="AutoShape 15"/>
            <p:cNvSpPr>
              <a:spLocks noChangeArrowheads="1"/>
            </p:cNvSpPr>
            <p:nvPr/>
          </p:nvSpPr>
          <p:spPr bwMode="auto">
            <a:xfrm>
              <a:off x="3243" y="1842"/>
              <a:ext cx="1179" cy="454"/>
            </a:xfrm>
            <a:prstGeom prst="cube">
              <a:avLst>
                <a:gd name="adj" fmla="val 25000"/>
              </a:avLst>
            </a:prstGeom>
            <a:solidFill>
              <a:srgbClr val="FF00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solidFill>
                    <a:schemeClr val="hlink"/>
                  </a:solidFill>
                  <a:latin typeface="Arial" panose="020B0604020202020204" pitchFamily="34" charset="0"/>
                </a:rPr>
                <a:t>……</a:t>
              </a:r>
              <a:endParaRPr kumimoji="0" lang="en-US" altLang="zh-CN" sz="1600" b="1">
                <a:solidFill>
                  <a:schemeClr val="hlink"/>
                </a:solidFill>
                <a:latin typeface="Tahoma" panose="020B0604030504040204" pitchFamily="34" charset="0"/>
              </a:endParaRPr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2052638" y="1412875"/>
            <a:ext cx="5254625" cy="719138"/>
            <a:chOff x="1157" y="1253"/>
            <a:chExt cx="3310" cy="453"/>
          </a:xfrm>
        </p:grpSpPr>
        <p:sp>
          <p:nvSpPr>
            <p:cNvPr id="35858" name="AutoShape 17"/>
            <p:cNvSpPr>
              <a:spLocks noChangeArrowheads="1"/>
            </p:cNvSpPr>
            <p:nvPr/>
          </p:nvSpPr>
          <p:spPr bwMode="auto">
            <a:xfrm>
              <a:off x="1157" y="1253"/>
              <a:ext cx="589" cy="453"/>
            </a:xfrm>
            <a:prstGeom prst="cube">
              <a:avLst>
                <a:gd name="adj" fmla="val 25000"/>
              </a:avLst>
            </a:prstGeom>
            <a:solidFill>
              <a:schemeClr val="hlink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solidFill>
                    <a:srgbClr val="FF0000"/>
                  </a:solidFill>
                  <a:latin typeface="宋体" panose="02010600030101010101" pitchFamily="2" charset="-122"/>
                </a:rPr>
                <a:t>Init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00"/>
                  </a:solidFill>
                  <a:latin typeface="Tahoma" panose="020B0604030504040204" pitchFamily="34" charset="0"/>
                </a:rPr>
                <a:t>进程</a:t>
              </a:r>
            </a:p>
          </p:txBody>
        </p:sp>
        <p:sp>
          <p:nvSpPr>
            <p:cNvPr id="35859" name="AutoShape 18"/>
            <p:cNvSpPr>
              <a:spLocks noChangeArrowheads="1"/>
            </p:cNvSpPr>
            <p:nvPr/>
          </p:nvSpPr>
          <p:spPr bwMode="auto">
            <a:xfrm>
              <a:off x="1609" y="1253"/>
              <a:ext cx="590" cy="453"/>
            </a:xfrm>
            <a:prstGeom prst="cube">
              <a:avLst>
                <a:gd name="adj" fmla="val 25000"/>
              </a:avLst>
            </a:prstGeom>
            <a:solidFill>
              <a:schemeClr val="hlink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00"/>
                  </a:solidFill>
                  <a:latin typeface="Tahoma" panose="020B0604030504040204" pitchFamily="34" charset="0"/>
                </a:rPr>
                <a:t>用户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00"/>
                  </a:solidFill>
                  <a:latin typeface="Tahoma" panose="020B0604030504040204" pitchFamily="34" charset="0"/>
                </a:rPr>
                <a:t>进程</a:t>
              </a:r>
            </a:p>
          </p:txBody>
        </p:sp>
        <p:sp>
          <p:nvSpPr>
            <p:cNvPr id="35860" name="AutoShape 19"/>
            <p:cNvSpPr>
              <a:spLocks noChangeArrowheads="1"/>
            </p:cNvSpPr>
            <p:nvPr/>
          </p:nvSpPr>
          <p:spPr bwMode="auto">
            <a:xfrm>
              <a:off x="2062" y="1253"/>
              <a:ext cx="545" cy="453"/>
            </a:xfrm>
            <a:prstGeom prst="cube">
              <a:avLst>
                <a:gd name="adj" fmla="val 25000"/>
              </a:avLst>
            </a:prstGeom>
            <a:solidFill>
              <a:schemeClr val="hlink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00"/>
                  </a:solidFill>
                  <a:latin typeface="Tahoma" panose="020B0604030504040204" pitchFamily="34" charset="0"/>
                </a:rPr>
                <a:t>用户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00"/>
                  </a:solidFill>
                  <a:latin typeface="Tahoma" panose="020B0604030504040204" pitchFamily="34" charset="0"/>
                </a:rPr>
                <a:t>进程</a:t>
              </a:r>
            </a:p>
          </p:txBody>
        </p:sp>
        <p:sp>
          <p:nvSpPr>
            <p:cNvPr id="35861" name="AutoShape 20"/>
            <p:cNvSpPr>
              <a:spLocks noChangeArrowheads="1"/>
            </p:cNvSpPr>
            <p:nvPr/>
          </p:nvSpPr>
          <p:spPr bwMode="auto">
            <a:xfrm>
              <a:off x="2471" y="1253"/>
              <a:ext cx="589" cy="453"/>
            </a:xfrm>
            <a:prstGeom prst="cube">
              <a:avLst>
                <a:gd name="adj" fmla="val 25000"/>
              </a:avLst>
            </a:prstGeom>
            <a:solidFill>
              <a:schemeClr val="hlink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00"/>
                  </a:solidFill>
                  <a:latin typeface="Tahoma" panose="020B0604030504040204" pitchFamily="34" charset="0"/>
                </a:rPr>
                <a:t>用户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00"/>
                  </a:solidFill>
                  <a:latin typeface="Tahoma" panose="020B0604030504040204" pitchFamily="34" charset="0"/>
                </a:rPr>
                <a:t>进程</a:t>
              </a:r>
            </a:p>
          </p:txBody>
        </p:sp>
        <p:sp>
          <p:nvSpPr>
            <p:cNvPr id="35862" name="AutoShape 21"/>
            <p:cNvSpPr>
              <a:spLocks noChangeArrowheads="1"/>
            </p:cNvSpPr>
            <p:nvPr/>
          </p:nvSpPr>
          <p:spPr bwMode="auto">
            <a:xfrm>
              <a:off x="2925" y="1253"/>
              <a:ext cx="726" cy="453"/>
            </a:xfrm>
            <a:prstGeom prst="cube">
              <a:avLst>
                <a:gd name="adj" fmla="val 25000"/>
              </a:avLst>
            </a:prstGeom>
            <a:solidFill>
              <a:schemeClr val="hlink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00"/>
                  </a:solidFill>
                  <a:latin typeface="Tahoma" panose="020B0604030504040204" pitchFamily="34" charset="0"/>
                </a:rPr>
                <a:t>用户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00"/>
                  </a:solidFill>
                  <a:latin typeface="Tahoma" panose="020B0604030504040204" pitchFamily="34" charset="0"/>
                </a:rPr>
                <a:t>进程</a:t>
              </a:r>
            </a:p>
          </p:txBody>
        </p:sp>
        <p:sp>
          <p:nvSpPr>
            <p:cNvPr id="35863" name="AutoShape 22"/>
            <p:cNvSpPr>
              <a:spLocks noChangeArrowheads="1"/>
            </p:cNvSpPr>
            <p:nvPr/>
          </p:nvSpPr>
          <p:spPr bwMode="auto">
            <a:xfrm>
              <a:off x="3515" y="1253"/>
              <a:ext cx="952" cy="453"/>
            </a:xfrm>
            <a:prstGeom prst="cube">
              <a:avLst>
                <a:gd name="adj" fmla="val 25000"/>
              </a:avLst>
            </a:prstGeom>
            <a:solidFill>
              <a:schemeClr val="hlink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solidFill>
                    <a:srgbClr val="FF0000"/>
                  </a:solidFill>
                  <a:latin typeface="Arial" panose="020B0604020202020204" pitchFamily="34" charset="0"/>
                </a:rPr>
                <a:t>……</a:t>
              </a:r>
              <a:endParaRPr kumimoji="0" lang="en-US" altLang="zh-CN" sz="1600" b="1">
                <a:solidFill>
                  <a:srgbClr val="FF0000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71703" name="Text Box 23"/>
          <p:cNvSpPr txBox="1">
            <a:spLocks noChangeArrowheads="1"/>
          </p:cNvSpPr>
          <p:nvPr/>
        </p:nvSpPr>
        <p:spPr bwMode="auto">
          <a:xfrm>
            <a:off x="815975" y="4652963"/>
            <a:ext cx="1092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</a:rPr>
              <a:t>Level 1</a:t>
            </a:r>
          </a:p>
        </p:txBody>
      </p:sp>
      <p:sp>
        <p:nvSpPr>
          <p:cNvPr id="71704" name="Text Box 24"/>
          <p:cNvSpPr txBox="1">
            <a:spLocks noChangeArrowheads="1"/>
          </p:cNvSpPr>
          <p:nvPr/>
        </p:nvSpPr>
        <p:spPr bwMode="auto">
          <a:xfrm>
            <a:off x="827088" y="3644900"/>
            <a:ext cx="10810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</a:rPr>
              <a:t>Level 2</a:t>
            </a:r>
          </a:p>
        </p:txBody>
      </p:sp>
      <p:sp>
        <p:nvSpPr>
          <p:cNvPr id="71705" name="Text Box 25"/>
          <p:cNvSpPr txBox="1">
            <a:spLocks noChangeArrowheads="1"/>
          </p:cNvSpPr>
          <p:nvPr/>
        </p:nvSpPr>
        <p:spPr bwMode="auto">
          <a:xfrm>
            <a:off x="827088" y="2636838"/>
            <a:ext cx="10810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</a:rPr>
              <a:t>Level 3</a:t>
            </a:r>
          </a:p>
        </p:txBody>
      </p:sp>
      <p:sp>
        <p:nvSpPr>
          <p:cNvPr id="71706" name="Text Box 26"/>
          <p:cNvSpPr txBox="1">
            <a:spLocks noChangeArrowheads="1"/>
          </p:cNvSpPr>
          <p:nvPr/>
        </p:nvSpPr>
        <p:spPr bwMode="auto">
          <a:xfrm>
            <a:off x="828675" y="1628775"/>
            <a:ext cx="1079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</a:rPr>
              <a:t>Level 4</a:t>
            </a:r>
          </a:p>
        </p:txBody>
      </p:sp>
      <p:sp>
        <p:nvSpPr>
          <p:cNvPr id="71707" name="Text Box 27"/>
          <p:cNvSpPr txBox="1">
            <a:spLocks noChangeArrowheads="1"/>
          </p:cNvSpPr>
          <p:nvPr/>
        </p:nvSpPr>
        <p:spPr bwMode="auto">
          <a:xfrm>
            <a:off x="7451725" y="3573463"/>
            <a:ext cx="12969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chemeClr val="tx1"/>
                </a:solidFill>
                <a:latin typeface="宋体" panose="02010600030101010101" pitchFamily="2" charset="-122"/>
              </a:rPr>
              <a:t>I/O </a:t>
            </a:r>
            <a:r>
              <a: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</a:rPr>
              <a:t>Task</a:t>
            </a:r>
          </a:p>
        </p:txBody>
      </p:sp>
      <p:sp>
        <p:nvSpPr>
          <p:cNvPr id="71708" name="Text Box 28"/>
          <p:cNvSpPr txBox="1">
            <a:spLocks noChangeArrowheads="1"/>
          </p:cNvSpPr>
          <p:nvPr/>
        </p:nvSpPr>
        <p:spPr bwMode="auto">
          <a:xfrm>
            <a:off x="7453313" y="2492375"/>
            <a:ext cx="15113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</a:rPr>
              <a:t>Service</a:t>
            </a:r>
          </a:p>
        </p:txBody>
      </p:sp>
      <p:sp>
        <p:nvSpPr>
          <p:cNvPr id="71709" name="Text Box 29"/>
          <p:cNvSpPr txBox="1">
            <a:spLocks noChangeArrowheads="1"/>
          </p:cNvSpPr>
          <p:nvPr/>
        </p:nvSpPr>
        <p:spPr bwMode="auto">
          <a:xfrm>
            <a:off x="7451725" y="1557338"/>
            <a:ext cx="1441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</a:rPr>
              <a:t>User space</a:t>
            </a:r>
          </a:p>
        </p:txBody>
      </p:sp>
      <p:sp>
        <p:nvSpPr>
          <p:cNvPr id="71710" name="Text Box 30"/>
          <p:cNvSpPr txBox="1">
            <a:spLocks noChangeArrowheads="1"/>
          </p:cNvSpPr>
          <p:nvPr/>
        </p:nvSpPr>
        <p:spPr bwMode="auto">
          <a:xfrm>
            <a:off x="7740650" y="4518025"/>
            <a:ext cx="9286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</a:rPr>
              <a:t>Kernel</a:t>
            </a:r>
          </a:p>
        </p:txBody>
      </p:sp>
      <p:sp>
        <p:nvSpPr>
          <p:cNvPr id="71711" name="AutoShape 31"/>
          <p:cNvSpPr>
            <a:spLocks noChangeArrowheads="1"/>
          </p:cNvSpPr>
          <p:nvPr/>
        </p:nvSpPr>
        <p:spPr bwMode="auto">
          <a:xfrm>
            <a:off x="1763713" y="4365625"/>
            <a:ext cx="5545137" cy="719138"/>
          </a:xfrm>
          <a:prstGeom prst="cube">
            <a:avLst>
              <a:gd name="adj" fmla="val 25000"/>
            </a:avLst>
          </a:prstGeom>
          <a:solidFill>
            <a:srgbClr val="6666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600" b="1">
                <a:solidFill>
                  <a:srgbClr val="F5ED53"/>
                </a:solidFill>
                <a:latin typeface="Tahoma" panose="020B0604030504040204" pitchFamily="34" charset="0"/>
              </a:rPr>
              <a:t>进程管理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1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1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1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1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1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1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1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1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1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1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1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1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1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1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3" grpId="0"/>
      <p:bldP spid="71704" grpId="0"/>
      <p:bldP spid="71705" grpId="0"/>
      <p:bldP spid="71706" grpId="0"/>
      <p:bldP spid="71707" grpId="0"/>
      <p:bldP spid="71708" grpId="0"/>
      <p:bldP spid="71709" grpId="0"/>
      <p:bldP spid="71710" grpId="0"/>
      <p:bldP spid="717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5123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512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6FF0FBF-29D5-4C39-A38C-D04BD52D1BA0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What is OS?</a:t>
            </a:r>
            <a:endParaRPr lang="en-US" altLang="ko-KR" smtClean="0">
              <a:ea typeface="Gulim" pitchFamily="34" charset="-127"/>
            </a:endParaRPr>
          </a:p>
        </p:txBody>
      </p:sp>
      <p:sp>
        <p:nvSpPr>
          <p:cNvPr id="512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kumimoji="0" lang="en-US" altLang="zh-CN" smtClean="0">
                <a:ea typeface="Gulim" pitchFamily="34" charset="-127"/>
              </a:rPr>
              <a:t>Operating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Drive all hardware devices in computer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Manage all software in computer</a:t>
            </a:r>
          </a:p>
          <a:p>
            <a:pPr lvl="1" eaLnBrk="1" hangingPunct="1"/>
            <a:r>
              <a:rPr kumimoji="0" lang="en-US" altLang="ko-KR" smtClean="0">
                <a:ea typeface="Gulim" pitchFamily="34" charset="-127"/>
              </a:rPr>
              <a:t>Provide proper service environment  </a:t>
            </a:r>
          </a:p>
          <a:p>
            <a:pPr eaLnBrk="1" hangingPunct="1"/>
            <a:r>
              <a:rPr kumimoji="0" lang="en-US" altLang="zh-CN" smtClean="0">
                <a:ea typeface="Gulim" pitchFamily="34" charset="-127"/>
              </a:rPr>
              <a:t>System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Virtual machine and resource manager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theories, mechanisms, algorithms and techniques</a:t>
            </a:r>
            <a:endParaRPr kumimoji="0" lang="en-US" altLang="ko-KR" smtClean="0">
              <a:ea typeface="Gulim" pitchFamily="34" charset="-127"/>
            </a:endParaRPr>
          </a:p>
          <a:p>
            <a:pPr eaLnBrk="1" hangingPunct="1"/>
            <a:r>
              <a:rPr kumimoji="0" lang="en-US" altLang="zh-CN" smtClean="0">
                <a:ea typeface="Gulim" pitchFamily="34" charset="-127"/>
              </a:rPr>
              <a:t>My opinion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CPU is the </a:t>
            </a:r>
            <a:r>
              <a:rPr kumimoji="0" lang="en-US" altLang="zh-CN" smtClean="0">
                <a:solidFill>
                  <a:srgbClr val="FF0000"/>
                </a:solidFill>
                <a:ea typeface="Gulim" pitchFamily="34" charset="-127"/>
              </a:rPr>
              <a:t>heart</a:t>
            </a:r>
            <a:r>
              <a:rPr kumimoji="0" lang="en-US" altLang="zh-CN" smtClean="0">
                <a:ea typeface="Gulim" pitchFamily="34" charset="-127"/>
              </a:rPr>
              <a:t> of computer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OS is the </a:t>
            </a:r>
            <a:r>
              <a:rPr kumimoji="0" lang="en-US" altLang="zh-CN" smtClean="0">
                <a:solidFill>
                  <a:srgbClr val="FF0000"/>
                </a:solidFill>
                <a:ea typeface="Gulim" pitchFamily="34" charset="-127"/>
              </a:rPr>
              <a:t>soul</a:t>
            </a:r>
            <a:r>
              <a:rPr kumimoji="0" lang="en-US" altLang="zh-CN" smtClean="0">
                <a:ea typeface="Gulim" pitchFamily="34" charset="-127"/>
              </a:rPr>
              <a:t> of computer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36867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3686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45D29D0-9192-4E1D-A1BC-80BEC70A64D1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36869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333375"/>
            <a:ext cx="7777163" cy="892175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Architecture of Win 2k/XP</a:t>
            </a:r>
            <a:endParaRPr lang="en-US" altLang="ko-KR" smtClean="0">
              <a:ea typeface="Gulim" pitchFamily="34" charset="-127"/>
            </a:endParaRPr>
          </a:p>
        </p:txBody>
      </p:sp>
      <p:pic>
        <p:nvPicPr>
          <p:cNvPr id="70687" name="Picture 31" descr="Windows2K_XP_AR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87338"/>
            <a:ext cx="8316912" cy="616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0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38915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3891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56F1803-0743-45E5-86FF-7FC1699B3ABE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389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Topics of OS</a:t>
            </a:r>
            <a:endParaRPr lang="en-US" altLang="ko-KR" smtClean="0">
              <a:ea typeface="Gulim" pitchFamily="34" charset="-127"/>
            </a:endParaRPr>
          </a:p>
        </p:txBody>
      </p:sp>
      <p:sp>
        <p:nvSpPr>
          <p:cNvPr id="3891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kumimoji="0" lang="en-US" altLang="zh-CN" sz="2000" smtClean="0">
                <a:ea typeface="Gulim" pitchFamily="34" charset="-127"/>
              </a:rPr>
              <a:t>Introduction and prerequisites knowledge (4~6 lessons)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800" smtClean="0">
                <a:ea typeface="Gulim" pitchFamily="34" charset="-127"/>
              </a:rPr>
              <a:t>Opinion of OS: resource manage </a:t>
            </a:r>
            <a:r>
              <a:rPr kumimoji="0" lang="en-US" altLang="zh-CN" sz="1800" i="1" smtClean="0">
                <a:ea typeface="Gulim" pitchFamily="34" charset="-127"/>
              </a:rPr>
              <a:t>VS</a:t>
            </a:r>
            <a:r>
              <a:rPr kumimoji="0" lang="en-US" altLang="zh-CN" sz="1800" smtClean="0">
                <a:ea typeface="Gulim" pitchFamily="34" charset="-127"/>
              </a:rPr>
              <a:t> extended machine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800" smtClean="0">
                <a:ea typeface="Gulim" pitchFamily="34" charset="-127"/>
              </a:rPr>
              <a:t>Concept: batch system/cocurrency/real-system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800" smtClean="0">
                <a:ea typeface="Gulim" pitchFamily="34" charset="-127"/>
              </a:rPr>
              <a:t>Knowledge about interruption, CPU, clock, DMA, storage system, bus, motherboard…. </a:t>
            </a:r>
            <a:endParaRPr kumimoji="0" lang="en-US" altLang="zh-CN" sz="1800" smtClean="0">
              <a:solidFill>
                <a:srgbClr val="FF0000"/>
              </a:solidFill>
              <a:ea typeface="Gulim" pitchFamily="34" charset="-127"/>
            </a:endParaRPr>
          </a:p>
          <a:p>
            <a:pPr eaLnBrk="1" hangingPunct="1">
              <a:lnSpc>
                <a:spcPct val="80000"/>
              </a:lnSpc>
            </a:pPr>
            <a:r>
              <a:rPr kumimoji="0" lang="en-US" altLang="zh-CN" sz="2000" smtClean="0">
                <a:ea typeface="Gulim" pitchFamily="34" charset="-127"/>
              </a:rPr>
              <a:t>CPU management (8~10 lessons)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800" smtClean="0">
                <a:ea typeface="Gulim" pitchFamily="34" charset="-127"/>
              </a:rPr>
              <a:t>Concept: process/thread, CPU instruction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800" smtClean="0">
                <a:ea typeface="Gulim" pitchFamily="34" charset="-127"/>
              </a:rPr>
              <a:t>Process/thread scheduling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800" smtClean="0">
                <a:ea typeface="Gulim" pitchFamily="34" charset="-127"/>
              </a:rPr>
              <a:t>Interprocess communication</a:t>
            </a:r>
          </a:p>
          <a:p>
            <a:pPr eaLnBrk="1" hangingPunct="1">
              <a:lnSpc>
                <a:spcPct val="80000"/>
              </a:lnSpc>
            </a:pPr>
            <a:r>
              <a:rPr kumimoji="0" lang="en-US" altLang="zh-CN" sz="2000" smtClean="0">
                <a:ea typeface="Gulim" pitchFamily="34" charset="-127"/>
              </a:rPr>
              <a:t>Memory management (8~10 lessons)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800" smtClean="0">
                <a:ea typeface="Gulim" pitchFamily="34" charset="-127"/>
              </a:rPr>
              <a:t>Concept: swapping, virtual memory, paging, segmentation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800" smtClean="0">
                <a:ea typeface="Gulim" pitchFamily="34" charset="-127"/>
              </a:rPr>
              <a:t>Memory allocation, relocation, protection and sharing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ko-KR" sz="1800" smtClean="0">
                <a:ea typeface="Gulim" pitchFamily="34" charset="-127"/>
              </a:rPr>
              <a:t>Multiprogramming, running image of thread</a:t>
            </a:r>
          </a:p>
          <a:p>
            <a:pPr eaLnBrk="1" hangingPunct="1">
              <a:lnSpc>
                <a:spcPct val="80000"/>
              </a:lnSpc>
            </a:pPr>
            <a:r>
              <a:rPr kumimoji="0" lang="en-US" altLang="zh-CN" sz="2000" smtClean="0">
                <a:ea typeface="Gulim" pitchFamily="34" charset="-127"/>
              </a:rPr>
              <a:t>Device management (6~8 lessons)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800" smtClean="0">
                <a:ea typeface="Gulim" pitchFamily="34" charset="-127"/>
              </a:rPr>
              <a:t>Concept: DMA, I/O channel, I/O software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800" smtClean="0">
                <a:ea typeface="Gulim" pitchFamily="34" charset="-127"/>
              </a:rPr>
              <a:t>Working mechanism of different kinds of I/O devices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1800" smtClean="0">
                <a:ea typeface="Gulim" pitchFamily="34" charset="-127"/>
              </a:rPr>
              <a:t>Dead lock and related processing</a:t>
            </a:r>
          </a:p>
          <a:p>
            <a:pPr lvl="1" eaLnBrk="1" hangingPunct="1">
              <a:lnSpc>
                <a:spcPct val="80000"/>
              </a:lnSpc>
            </a:pPr>
            <a:endParaRPr kumimoji="0" lang="en-US" altLang="zh-CN" sz="1800" smtClean="0">
              <a:ea typeface="Gulim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39939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3994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B0B3501-055A-4226-A29A-2067B634DFE0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399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Topics of OS (cont.)</a:t>
            </a:r>
            <a:endParaRPr lang="en-US" altLang="ko-KR" smtClean="0">
              <a:ea typeface="Gulim" pitchFamily="34" charset="-127"/>
            </a:endParaRPr>
          </a:p>
        </p:txBody>
      </p:sp>
      <p:sp>
        <p:nvSpPr>
          <p:cNvPr id="3994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kumimoji="0" lang="en-US" altLang="zh-CN" sz="2000" smtClean="0">
                <a:ea typeface="Gulim" pitchFamily="34" charset="-127"/>
              </a:rPr>
              <a:t>File system (Disk management) (6~8 lessons)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z="1800" smtClean="0">
                <a:ea typeface="Gulim" pitchFamily="34" charset="-127"/>
              </a:rPr>
              <a:t>Concept: files, directories, volume, file format and system 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z="1800" smtClean="0">
                <a:ea typeface="Gulim" pitchFamily="34" charset="-127"/>
              </a:rPr>
              <a:t>Disk space management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z="1800" smtClean="0">
                <a:ea typeface="Gulim" pitchFamily="34" charset="-127"/>
              </a:rPr>
              <a:t>File system design and implementation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z="1800" smtClean="0">
                <a:ea typeface="Gulim" pitchFamily="34" charset="-127"/>
              </a:rPr>
              <a:t>File system security</a:t>
            </a:r>
          </a:p>
          <a:p>
            <a:pPr eaLnBrk="1" hangingPunct="1">
              <a:lnSpc>
                <a:spcPct val="90000"/>
              </a:lnSpc>
            </a:pPr>
            <a:r>
              <a:rPr kumimoji="0" lang="en-US" altLang="zh-CN" sz="2000" smtClean="0">
                <a:ea typeface="Gulim" pitchFamily="34" charset="-127"/>
              </a:rPr>
              <a:t>System call and user interface (2~4 lessons)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z="1800" smtClean="0">
                <a:ea typeface="Gulim" pitchFamily="34" charset="-127"/>
              </a:rPr>
              <a:t>Concept: soft interruption, hard interruption, CPU trap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z="1800" smtClean="0">
                <a:ea typeface="Gulim" pitchFamily="34" charset="-127"/>
              </a:rPr>
              <a:t>Initialization and system service loading of OS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z="1800" smtClean="0">
                <a:ea typeface="Gulim" pitchFamily="34" charset="-127"/>
              </a:rPr>
              <a:t>Interaction between user space and kernel spaces</a:t>
            </a:r>
          </a:p>
          <a:p>
            <a:pPr eaLnBrk="1" hangingPunct="1">
              <a:lnSpc>
                <a:spcPct val="90000"/>
              </a:lnSpc>
            </a:pPr>
            <a:r>
              <a:rPr kumimoji="0" lang="en-US" altLang="zh-CN" sz="2000" smtClean="0">
                <a:ea typeface="Gulim" pitchFamily="34" charset="-127"/>
              </a:rPr>
              <a:t>Environment management (2 lessons)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z="1800" smtClean="0">
                <a:ea typeface="Gulim" pitchFamily="34" charset="-127"/>
              </a:rPr>
              <a:t>Power management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z="1800" smtClean="0">
                <a:ea typeface="Gulim" pitchFamily="34" charset="-127"/>
              </a:rPr>
              <a:t>Security and stability maintenance </a:t>
            </a:r>
          </a:p>
          <a:p>
            <a:pPr eaLnBrk="1" hangingPunct="1">
              <a:lnSpc>
                <a:spcPct val="90000"/>
              </a:lnSpc>
            </a:pPr>
            <a:r>
              <a:rPr kumimoji="0" lang="en-US" altLang="zh-CN" sz="2000" smtClean="0">
                <a:ea typeface="Gulim" pitchFamily="34" charset="-127"/>
              </a:rPr>
              <a:t>Case analysis and advanced topics discussion (2 lessons)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z="1800" smtClean="0">
                <a:ea typeface="Gulim" pitchFamily="34" charset="-127"/>
              </a:rPr>
              <a:t>Source code review of several OS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z="1800" smtClean="0">
                <a:ea typeface="Gulim" pitchFamily="34" charset="-127"/>
              </a:rPr>
              <a:t>Research on OS and some academic topics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40963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4096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3414152-1E35-48D2-BF10-8E62E7334797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409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Overview of OS history</a:t>
            </a:r>
            <a:endParaRPr lang="en-US" altLang="ko-KR" smtClean="0">
              <a:ea typeface="Gulim" pitchFamily="34" charset="-127"/>
            </a:endParaRPr>
          </a:p>
        </p:txBody>
      </p:sp>
      <p:sp>
        <p:nvSpPr>
          <p:cNvPr id="4096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kumimoji="0" lang="en-US" altLang="zh-CN" smtClean="0">
                <a:ea typeface="Gulim" pitchFamily="34" charset="-127"/>
              </a:rPr>
              <a:t>The motivation of OS 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Using computer in an easier way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Using computer in a more efficient way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Provide more powerful functions based on hardware</a:t>
            </a:r>
          </a:p>
          <a:p>
            <a:pPr eaLnBrk="1" hangingPunct="1"/>
            <a:r>
              <a:rPr kumimoji="0" lang="en-US" altLang="zh-CN" smtClean="0">
                <a:ea typeface="Gulim" pitchFamily="34" charset="-127"/>
              </a:rPr>
              <a:t>The history of hardware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Vacuum tubes and plugboards: no OS existed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Transistors and batch systems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Integrated Circuits and multiprogramming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Personal computers 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Network and digital world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43011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4301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EA3C454-CB0A-4350-8742-327BFA86E020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430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History of OS: Stone Age</a:t>
            </a:r>
            <a:endParaRPr lang="en-US" altLang="ko-KR" smtClean="0">
              <a:ea typeface="Gulim" pitchFamily="34" charset="-127"/>
            </a:endParaRPr>
          </a:p>
        </p:txBody>
      </p:sp>
      <p:sp>
        <p:nvSpPr>
          <p:cNvPr id="4301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kumimoji="0" lang="en-US" altLang="zh-CN" sz="2400" smtClean="0">
                <a:ea typeface="Gulim" pitchFamily="34" charset="-127"/>
              </a:rPr>
              <a:t>Prehistoric age of OS (1940s ~mid-1950s)</a:t>
            </a:r>
          </a:p>
          <a:p>
            <a:pPr lvl="1" eaLnBrk="1" hangingPunct="1"/>
            <a:r>
              <a:rPr kumimoji="0" lang="en-US" altLang="zh-CN" sz="2000" smtClean="0">
                <a:ea typeface="Gulim" pitchFamily="34" charset="-127"/>
              </a:rPr>
              <a:t>Famed persons: Babbage, Ada, Howard Aiken, John von Neumann, J. Presper Eckert and William Mauchley, Konrad Zuse (Germany)</a:t>
            </a:r>
          </a:p>
          <a:p>
            <a:pPr lvl="1" eaLnBrk="1" hangingPunct="1"/>
            <a:r>
              <a:rPr kumimoji="0" lang="en-US" altLang="zh-CN" sz="2000" smtClean="0">
                <a:ea typeface="Gulim" pitchFamily="34" charset="-127"/>
              </a:rPr>
              <a:t>They constructed computing machines with vacuum tubes</a:t>
            </a:r>
          </a:p>
          <a:p>
            <a:pPr lvl="1" eaLnBrk="1" hangingPunct="1"/>
            <a:r>
              <a:rPr kumimoji="0" lang="en-US" altLang="zh-CN" sz="2000" smtClean="0">
                <a:ea typeface="Gulim" pitchFamily="34" charset="-127"/>
              </a:rPr>
              <a:t>Programming is done in absolute machine language, which means changing the structure of circuit.</a:t>
            </a:r>
          </a:p>
          <a:p>
            <a:pPr lvl="1" eaLnBrk="1" hangingPunct="1"/>
            <a:r>
              <a:rPr kumimoji="0" lang="en-US" altLang="zh-CN" sz="2000" smtClean="0">
                <a:ea typeface="Gulim" pitchFamily="34" charset="-127"/>
              </a:rPr>
              <a:t>The primary function of computer is scientific computing</a:t>
            </a:r>
          </a:p>
          <a:p>
            <a:pPr eaLnBrk="1" hangingPunct="1"/>
            <a:r>
              <a:rPr kumimoji="0" lang="en-US" altLang="zh-CN" sz="2400" smtClean="0">
                <a:ea typeface="Gulim" pitchFamily="34" charset="-127"/>
              </a:rPr>
              <a:t>Please remember this age</a:t>
            </a:r>
          </a:p>
          <a:p>
            <a:pPr lvl="1" eaLnBrk="1" hangingPunct="1"/>
            <a:r>
              <a:rPr kumimoji="0" lang="en-US" altLang="zh-CN" sz="2000" smtClean="0">
                <a:ea typeface="Gulim" pitchFamily="34" charset="-127"/>
              </a:rPr>
              <a:t>The foundation of Computing Science and Technology</a:t>
            </a:r>
          </a:p>
          <a:p>
            <a:pPr lvl="1" eaLnBrk="1" hangingPunct="1"/>
            <a:r>
              <a:rPr kumimoji="0" lang="en-US" altLang="zh-CN" sz="2000" smtClean="0">
                <a:ea typeface="Gulim" pitchFamily="34" charset="-127"/>
              </a:rPr>
              <a:t>They dreamed of automatic computing machines, and they realized this dream with terrible basic facilities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45059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4506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CC2E99C-5E8E-4363-A43E-F95C77FF4D09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450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History of OS: Bronze Age</a:t>
            </a:r>
            <a:endParaRPr lang="en-US" altLang="ko-KR" smtClean="0">
              <a:ea typeface="Gulim" pitchFamily="34" charset="-127"/>
            </a:endParaRPr>
          </a:p>
        </p:txBody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kumimoji="0" lang="en-US" altLang="zh-CN" smtClean="0">
                <a:ea typeface="Gulim" pitchFamily="34" charset="-127"/>
              </a:rPr>
              <a:t>Batch system  (mid-1950s ~1965)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Famed persons &amp; organizations &amp; OS: IBM, DEC, IBM 7094/1401, FMS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Computer is consisted of transistors</a:t>
            </a:r>
          </a:p>
          <a:p>
            <a:pPr eaLnBrk="1" hangingPunct="1"/>
            <a:r>
              <a:rPr kumimoji="0" lang="en-US" altLang="zh-CN" smtClean="0">
                <a:ea typeface="Gulim" pitchFamily="34" charset="-127"/>
              </a:rPr>
              <a:t>Structure of the operating system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Batch process, a smart job scheduling method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On line VS Off line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Programming language: Fortran, Assember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灯片编号占位符 5"/>
          <p:cNvSpPr txBox="1">
            <a:spLocks noGrp="1"/>
          </p:cNvSpPr>
          <p:nvPr/>
        </p:nvSpPr>
        <p:spPr bwMode="auto">
          <a:xfrm>
            <a:off x="8737600" y="6502400"/>
            <a:ext cx="406400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319BA63-3DBC-43FD-9B22-B073469ECC9B}" type="slidenum">
              <a:rPr kumimoji="0" lang="zh-CN" altLang="en-US" sz="1400">
                <a:solidFill>
                  <a:schemeClr val="tx1"/>
                </a:solidFill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kumimoji="0" lang="en-US" altLang="zh-CN" sz="1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2865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History of Operating Systems (1)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00113" y="4437063"/>
            <a:ext cx="7570787" cy="1646237"/>
          </a:xfrm>
        </p:spPr>
        <p:txBody>
          <a:bodyPr/>
          <a:lstStyle/>
          <a:p>
            <a:pPr eaLnBrk="1" hangingPunct="1">
              <a:lnSpc>
                <a:spcPct val="70000"/>
              </a:lnSpc>
              <a:buFont typeface="Wingdings" panose="05000000000000000000" pitchFamily="2" charset="2"/>
              <a:buNone/>
            </a:pPr>
            <a:r>
              <a:rPr kumimoji="0" lang="en-US" altLang="zh-CN" smtClean="0">
                <a:ea typeface="宋体" panose="02010600030101010101" pitchFamily="2" charset="-122"/>
              </a:rPr>
              <a:t>Early batch system</a:t>
            </a:r>
            <a:endParaRPr kumimoji="0" lang="en-US" altLang="zh-CN" sz="24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70000"/>
              </a:lnSpc>
            </a:pPr>
            <a:r>
              <a:rPr kumimoji="0" lang="en-US" altLang="zh-CN" smtClean="0">
                <a:ea typeface="宋体" panose="02010600030101010101" pitchFamily="2" charset="-122"/>
              </a:rPr>
              <a:t>bring cards to 1401</a:t>
            </a:r>
          </a:p>
          <a:p>
            <a:pPr lvl="1" eaLnBrk="1" hangingPunct="1">
              <a:lnSpc>
                <a:spcPct val="70000"/>
              </a:lnSpc>
            </a:pPr>
            <a:r>
              <a:rPr kumimoji="0" lang="en-US" altLang="zh-CN" smtClean="0">
                <a:ea typeface="宋体" panose="02010600030101010101" pitchFamily="2" charset="-122"/>
              </a:rPr>
              <a:t>read cards to tape</a:t>
            </a:r>
          </a:p>
          <a:p>
            <a:pPr lvl="1" eaLnBrk="1" hangingPunct="1">
              <a:lnSpc>
                <a:spcPct val="70000"/>
              </a:lnSpc>
            </a:pPr>
            <a:r>
              <a:rPr kumimoji="0" lang="en-US" altLang="zh-CN" smtClean="0">
                <a:ea typeface="宋体" panose="02010600030101010101" pitchFamily="2" charset="-122"/>
              </a:rPr>
              <a:t>put tape on 7094 which does computing</a:t>
            </a:r>
          </a:p>
          <a:p>
            <a:pPr lvl="1" eaLnBrk="1" hangingPunct="1">
              <a:lnSpc>
                <a:spcPct val="70000"/>
              </a:lnSpc>
            </a:pPr>
            <a:r>
              <a:rPr kumimoji="0" lang="en-US" altLang="zh-CN" smtClean="0">
                <a:ea typeface="宋体" panose="02010600030101010101" pitchFamily="2" charset="-122"/>
              </a:rPr>
              <a:t>put tape on 1401 which prints output</a:t>
            </a:r>
            <a:endParaRPr kumimoji="0" lang="en-US" altLang="zh-CN" sz="20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endParaRPr kumimoji="0" lang="en-US" altLang="zh-CN" sz="20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endParaRPr kumimoji="0" lang="zh-CN" altLang="en-US" sz="2000" smtClean="0">
              <a:ea typeface="宋体" panose="02010600030101010101" pitchFamily="2" charset="-122"/>
            </a:endParaRPr>
          </a:p>
        </p:txBody>
      </p:sp>
      <p:pic>
        <p:nvPicPr>
          <p:cNvPr id="9830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8125" y="1371600"/>
            <a:ext cx="8905875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49155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4915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E04E9E3-F4F4-46CE-9193-1F755D0D542D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491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FMS: Bronze Age</a:t>
            </a:r>
            <a:endParaRPr lang="en-US" altLang="ko-KR" smtClean="0">
              <a:ea typeface="Gulim" pitchFamily="34" charset="-127"/>
            </a:endParaRPr>
          </a:p>
        </p:txBody>
      </p:sp>
      <p:grpSp>
        <p:nvGrpSpPr>
          <p:cNvPr id="49158" name="Group 52"/>
          <p:cNvGrpSpPr>
            <a:grpSpLocks/>
          </p:cNvGrpSpPr>
          <p:nvPr/>
        </p:nvGrpSpPr>
        <p:grpSpPr bwMode="auto">
          <a:xfrm>
            <a:off x="1368425" y="1557338"/>
            <a:ext cx="6948488" cy="3951287"/>
            <a:chOff x="336" y="575"/>
            <a:chExt cx="4608" cy="3121"/>
          </a:xfrm>
        </p:grpSpPr>
        <p:sp>
          <p:nvSpPr>
            <p:cNvPr id="49159" name="Freeform 53"/>
            <p:cNvSpPr>
              <a:spLocks/>
            </p:cNvSpPr>
            <p:nvPr/>
          </p:nvSpPr>
          <p:spPr bwMode="auto">
            <a:xfrm>
              <a:off x="2688" y="576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60" name="Freeform 54"/>
            <p:cNvSpPr>
              <a:spLocks/>
            </p:cNvSpPr>
            <p:nvPr/>
          </p:nvSpPr>
          <p:spPr bwMode="auto">
            <a:xfrm>
              <a:off x="2400" y="864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61" name="Freeform 55"/>
            <p:cNvSpPr>
              <a:spLocks/>
            </p:cNvSpPr>
            <p:nvPr/>
          </p:nvSpPr>
          <p:spPr bwMode="auto">
            <a:xfrm>
              <a:off x="2304" y="960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62" name="Freeform 56"/>
            <p:cNvSpPr>
              <a:spLocks/>
            </p:cNvSpPr>
            <p:nvPr/>
          </p:nvSpPr>
          <p:spPr bwMode="auto">
            <a:xfrm>
              <a:off x="2208" y="1056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63" name="Freeform 57"/>
            <p:cNvSpPr>
              <a:spLocks/>
            </p:cNvSpPr>
            <p:nvPr/>
          </p:nvSpPr>
          <p:spPr bwMode="auto">
            <a:xfrm>
              <a:off x="2112" y="1152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64" name="Text Box 58"/>
            <p:cNvSpPr txBox="1">
              <a:spLocks noChangeArrowheads="1"/>
            </p:cNvSpPr>
            <p:nvPr/>
          </p:nvSpPr>
          <p:spPr bwMode="auto">
            <a:xfrm>
              <a:off x="3072" y="575"/>
              <a:ext cx="662" cy="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>
                  <a:solidFill>
                    <a:schemeClr val="tx1"/>
                  </a:solidFill>
                  <a:latin typeface="Arial" panose="020B0604020202020204" pitchFamily="34" charset="0"/>
                </a:rPr>
                <a:t>$END</a:t>
              </a:r>
            </a:p>
          </p:txBody>
        </p:sp>
        <p:sp>
          <p:nvSpPr>
            <p:cNvPr id="49165" name="Freeform 59"/>
            <p:cNvSpPr>
              <a:spLocks/>
            </p:cNvSpPr>
            <p:nvPr/>
          </p:nvSpPr>
          <p:spPr bwMode="auto">
            <a:xfrm>
              <a:off x="1872" y="1392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66" name="Text Box 60"/>
            <p:cNvSpPr txBox="1">
              <a:spLocks noChangeArrowheads="1"/>
            </p:cNvSpPr>
            <p:nvPr/>
          </p:nvSpPr>
          <p:spPr bwMode="auto">
            <a:xfrm>
              <a:off x="2352" y="1391"/>
              <a:ext cx="674" cy="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>
                  <a:solidFill>
                    <a:schemeClr val="tx1"/>
                  </a:solidFill>
                  <a:latin typeface="Arial" panose="020B0604020202020204" pitchFamily="34" charset="0"/>
                </a:rPr>
                <a:t>$RUN</a:t>
              </a:r>
            </a:p>
          </p:txBody>
        </p:sp>
        <p:sp>
          <p:nvSpPr>
            <p:cNvPr id="49167" name="Text Box 61"/>
            <p:cNvSpPr txBox="1">
              <a:spLocks noChangeArrowheads="1"/>
            </p:cNvSpPr>
            <p:nvPr/>
          </p:nvSpPr>
          <p:spPr bwMode="auto">
            <a:xfrm>
              <a:off x="2832" y="960"/>
              <a:ext cx="1525" cy="361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Data for program</a:t>
              </a:r>
            </a:p>
          </p:txBody>
        </p:sp>
        <p:sp>
          <p:nvSpPr>
            <p:cNvPr id="49168" name="Freeform 62"/>
            <p:cNvSpPr>
              <a:spLocks/>
            </p:cNvSpPr>
            <p:nvPr/>
          </p:nvSpPr>
          <p:spPr bwMode="auto">
            <a:xfrm>
              <a:off x="1584" y="1680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69" name="Text Box 63"/>
            <p:cNvSpPr txBox="1">
              <a:spLocks noChangeArrowheads="1"/>
            </p:cNvSpPr>
            <p:nvPr/>
          </p:nvSpPr>
          <p:spPr bwMode="auto">
            <a:xfrm>
              <a:off x="2016" y="1678"/>
              <a:ext cx="808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>
                  <a:solidFill>
                    <a:schemeClr val="tx1"/>
                  </a:solidFill>
                  <a:latin typeface="Arial" panose="020B0604020202020204" pitchFamily="34" charset="0"/>
                </a:rPr>
                <a:t>$LOAD</a:t>
              </a:r>
            </a:p>
          </p:txBody>
        </p:sp>
        <p:sp>
          <p:nvSpPr>
            <p:cNvPr id="49170" name="Freeform 64"/>
            <p:cNvSpPr>
              <a:spLocks/>
            </p:cNvSpPr>
            <p:nvPr/>
          </p:nvSpPr>
          <p:spPr bwMode="auto">
            <a:xfrm>
              <a:off x="1296" y="1968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1" name="Freeform 65"/>
            <p:cNvSpPr>
              <a:spLocks/>
            </p:cNvSpPr>
            <p:nvPr/>
          </p:nvSpPr>
          <p:spPr bwMode="auto">
            <a:xfrm>
              <a:off x="1200" y="2064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2" name="Freeform 66"/>
            <p:cNvSpPr>
              <a:spLocks/>
            </p:cNvSpPr>
            <p:nvPr/>
          </p:nvSpPr>
          <p:spPr bwMode="auto">
            <a:xfrm>
              <a:off x="1104" y="2160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3" name="Freeform 67"/>
            <p:cNvSpPr>
              <a:spLocks/>
            </p:cNvSpPr>
            <p:nvPr/>
          </p:nvSpPr>
          <p:spPr bwMode="auto">
            <a:xfrm>
              <a:off x="1008" y="2256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4" name="Text Box 68"/>
            <p:cNvSpPr txBox="1">
              <a:spLocks noChangeArrowheads="1"/>
            </p:cNvSpPr>
            <p:nvPr/>
          </p:nvSpPr>
          <p:spPr bwMode="auto">
            <a:xfrm>
              <a:off x="1680" y="2016"/>
              <a:ext cx="1452" cy="361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Fortran program</a:t>
              </a:r>
            </a:p>
          </p:txBody>
        </p:sp>
        <p:sp>
          <p:nvSpPr>
            <p:cNvPr id="49175" name="Freeform 69"/>
            <p:cNvSpPr>
              <a:spLocks/>
            </p:cNvSpPr>
            <p:nvPr/>
          </p:nvSpPr>
          <p:spPr bwMode="auto">
            <a:xfrm>
              <a:off x="912" y="2352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6" name="Freeform 70"/>
            <p:cNvSpPr>
              <a:spLocks/>
            </p:cNvSpPr>
            <p:nvPr/>
          </p:nvSpPr>
          <p:spPr bwMode="auto">
            <a:xfrm>
              <a:off x="672" y="2592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7" name="Text Box 71"/>
            <p:cNvSpPr txBox="1">
              <a:spLocks noChangeArrowheads="1"/>
            </p:cNvSpPr>
            <p:nvPr/>
          </p:nvSpPr>
          <p:spPr bwMode="auto">
            <a:xfrm>
              <a:off x="1008" y="2591"/>
              <a:ext cx="1261" cy="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>
                  <a:solidFill>
                    <a:schemeClr val="tx1"/>
                  </a:solidFill>
                  <a:latin typeface="Arial" panose="020B0604020202020204" pitchFamily="34" charset="0"/>
                </a:rPr>
                <a:t>$FORTRAN</a:t>
              </a:r>
              <a:r>
                <a:rPr lang="en-US" altLang="zh-CN" sz="1600" b="1">
                  <a:solidFill>
                    <a:schemeClr val="tx1"/>
                  </a:solidFill>
                  <a:latin typeface="Arial" panose="020B0604020202020204" pitchFamily="34" charset="0"/>
                </a:rPr>
                <a:t> </a:t>
              </a:r>
              <a:endParaRPr lang="en-US" altLang="zh-CN" sz="24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9178" name="Freeform 72"/>
            <p:cNvSpPr>
              <a:spLocks/>
            </p:cNvSpPr>
            <p:nvPr/>
          </p:nvSpPr>
          <p:spPr bwMode="auto">
            <a:xfrm>
              <a:off x="336" y="2880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9" name="Text Box 73"/>
            <p:cNvSpPr txBox="1">
              <a:spLocks noChangeArrowheads="1"/>
            </p:cNvSpPr>
            <p:nvPr/>
          </p:nvSpPr>
          <p:spPr bwMode="auto">
            <a:xfrm>
              <a:off x="672" y="2878"/>
              <a:ext cx="1757" cy="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>
                  <a:solidFill>
                    <a:schemeClr val="tx1"/>
                  </a:solidFill>
                  <a:latin typeface="Arial" panose="020B0604020202020204" pitchFamily="34" charset="0"/>
                </a:rPr>
                <a:t>$JOB, 10,429754</a:t>
              </a:r>
              <a:r>
                <a:rPr lang="en-US" altLang="zh-CN" sz="1600" b="1">
                  <a:solidFill>
                    <a:schemeClr val="tx1"/>
                  </a:solidFill>
                  <a:latin typeface="Arial" panose="020B0604020202020204" pitchFamily="34" charset="0"/>
                </a:rPr>
                <a:t> 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chemeClr val="tx1"/>
                  </a:solidFill>
                  <a:latin typeface="Arial" panose="020B0604020202020204" pitchFamily="34" charset="0"/>
                </a:rPr>
                <a:t>Cherry Chen</a:t>
              </a:r>
              <a:r>
                <a:rPr lang="en-US" altLang="zh-CN" sz="1600" b="1">
                  <a:solidFill>
                    <a:schemeClr val="tx1"/>
                  </a:solidFill>
                  <a:latin typeface="Arial" panose="020B0604020202020204" pitchFamily="34" charset="0"/>
                </a:rPr>
                <a:t> </a:t>
              </a:r>
              <a:endParaRPr lang="en-US" altLang="zh-CN" sz="24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50179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5018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A72D7B3-34FB-484C-99FA-AAA255681DD3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501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History of OS: Industrial Age</a:t>
            </a:r>
            <a:endParaRPr lang="en-US" altLang="ko-KR" smtClean="0">
              <a:ea typeface="Gulim" pitchFamily="34" charset="-127"/>
            </a:endParaRPr>
          </a:p>
        </p:txBody>
      </p:sp>
      <p:sp>
        <p:nvSpPr>
          <p:cNvPr id="5018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kumimoji="0" lang="en-US" altLang="zh-CN" smtClean="0">
                <a:ea typeface="Gulim" pitchFamily="34" charset="-127"/>
              </a:rPr>
              <a:t>Multiprogramming System  (1965~1980)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Famed persons &amp; organizations &amp; OS: Intel, IBM OS/360, Multics, Ken Thompson and Unix, Tanenbaum and Minix, Linus and Linux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Industrial standard for computer and OS</a:t>
            </a:r>
          </a:p>
          <a:p>
            <a:pPr eaLnBrk="1" hangingPunct="1"/>
            <a:r>
              <a:rPr kumimoji="0" lang="en-US" altLang="zh-CN" smtClean="0">
                <a:ea typeface="Gulim" pitchFamily="34" charset="-127"/>
              </a:rPr>
              <a:t>Structure of the operating system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Compatible: the beginning of standard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Multiprogramming, Spooling, Time-sharing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Software engineering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Programming language: C, Fortran, Assembler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52227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5222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E8C495D-FB3F-40A2-BB55-091CADC26532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522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Compatible and Soft Engineering</a:t>
            </a:r>
            <a:endParaRPr lang="en-US" altLang="ko-KR" smtClean="0">
              <a:ea typeface="Gulim" pitchFamily="34" charset="-127"/>
            </a:endParaRPr>
          </a:p>
        </p:txBody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kumimoji="0" lang="en-US" altLang="zh-CN" sz="2400" smtClean="0">
                <a:ea typeface="Gulim" pitchFamily="34" charset="-127"/>
              </a:rPr>
              <a:t>Compatible</a:t>
            </a:r>
          </a:p>
          <a:p>
            <a:pPr lvl="1" eaLnBrk="1" hangingPunct="1"/>
            <a:r>
              <a:rPr kumimoji="0" lang="en-US" altLang="zh-CN" sz="2000" smtClean="0">
                <a:ea typeface="Gulim" pitchFamily="34" charset="-127"/>
              </a:rPr>
              <a:t>Different purpose need different structures, different OS</a:t>
            </a:r>
          </a:p>
          <a:p>
            <a:pPr lvl="1" eaLnBrk="1" hangingPunct="1"/>
            <a:r>
              <a:rPr kumimoji="0" lang="en-US" altLang="zh-CN" sz="2000" smtClean="0">
                <a:ea typeface="Gulim" pitchFamily="34" charset="-127"/>
              </a:rPr>
              <a:t>It is too expensive for any company to maintain distinct and totally incompatible produce line</a:t>
            </a:r>
          </a:p>
          <a:p>
            <a:pPr lvl="1" eaLnBrk="1" hangingPunct="1"/>
            <a:r>
              <a:rPr kumimoji="0" lang="en-US" altLang="zh-CN" sz="2000" smtClean="0">
                <a:ea typeface="Gulim" pitchFamily="34" charset="-127"/>
              </a:rPr>
              <a:t>One produce line, series product, different functions</a:t>
            </a:r>
          </a:p>
          <a:p>
            <a:pPr eaLnBrk="1" hangingPunct="1"/>
            <a:r>
              <a:rPr kumimoji="0" lang="en-US" altLang="zh-CN" sz="2400" smtClean="0">
                <a:ea typeface="Gulim" pitchFamily="34" charset="-127"/>
              </a:rPr>
              <a:t>Software engineering</a:t>
            </a:r>
          </a:p>
          <a:p>
            <a:pPr lvl="1" eaLnBrk="1" hangingPunct="1"/>
            <a:r>
              <a:rPr kumimoji="0" lang="en-US" altLang="zh-CN" sz="2000" smtClean="0">
                <a:ea typeface="Gulim" pitchFamily="34" charset="-127"/>
              </a:rPr>
              <a:t>Compatible VS Integration</a:t>
            </a:r>
          </a:p>
          <a:p>
            <a:pPr lvl="1" eaLnBrk="1" hangingPunct="1"/>
            <a:r>
              <a:rPr kumimoji="0" lang="en-US" altLang="zh-CN" sz="2000" smtClean="0">
                <a:ea typeface="Gulim" pitchFamily="34" charset="-127"/>
              </a:rPr>
              <a:t>No way to write a software to meet conflicting requirements</a:t>
            </a:r>
          </a:p>
          <a:p>
            <a:pPr lvl="1" eaLnBrk="1" hangingPunct="1"/>
            <a:r>
              <a:rPr kumimoji="0" lang="en-US" altLang="zh-CN" sz="2000" smtClean="0">
                <a:ea typeface="Gulim" pitchFamily="34" charset="-127"/>
              </a:rPr>
              <a:t>Software dinosaurs: too complex, too enormous</a:t>
            </a:r>
          </a:p>
          <a:p>
            <a:pPr lvl="1" eaLnBrk="1" hangingPunct="1"/>
            <a:r>
              <a:rPr kumimoji="0" lang="en-US" altLang="zh-CN" sz="2000" smtClean="0">
                <a:ea typeface="Gulim" pitchFamily="34" charset="-127"/>
              </a:rPr>
              <a:t>IBM OS/360, released with more than 1000 bugs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7171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717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E67C783-8756-47FF-A853-20DDA14541A9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71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My goals in this course</a:t>
            </a:r>
            <a:endParaRPr lang="en-US" altLang="ko-KR" smtClean="0">
              <a:ea typeface="Gulim" pitchFamily="34" charset="-127"/>
            </a:endParaRPr>
          </a:p>
        </p:txBody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kumimoji="0" lang="en-US" altLang="zh-CN" dirty="0" smtClean="0">
                <a:ea typeface="Gulim" pitchFamily="34" charset="-127"/>
              </a:rPr>
              <a:t>My minimal expectation</a:t>
            </a:r>
          </a:p>
          <a:p>
            <a:pPr lvl="1" eaLnBrk="1" hangingPunct="1"/>
            <a:r>
              <a:rPr kumimoji="0" lang="en-US" altLang="zh-CN" dirty="0" smtClean="0">
                <a:ea typeface="Gulim" pitchFamily="34" charset="-127"/>
              </a:rPr>
              <a:t>Everyone can learn something</a:t>
            </a:r>
          </a:p>
          <a:p>
            <a:pPr lvl="1" eaLnBrk="1" hangingPunct="1"/>
            <a:r>
              <a:rPr kumimoji="0" lang="en-US" altLang="zh-CN" dirty="0" smtClean="0">
                <a:ea typeface="Gulim" pitchFamily="34" charset="-127"/>
              </a:rPr>
              <a:t>don’t waste your time</a:t>
            </a:r>
          </a:p>
          <a:p>
            <a:pPr eaLnBrk="1" hangingPunct="1"/>
            <a:r>
              <a:rPr kumimoji="0" lang="en-US" altLang="zh-CN" dirty="0" smtClean="0">
                <a:ea typeface="Gulim" pitchFamily="34" charset="-127"/>
              </a:rPr>
              <a:t>My strategy</a:t>
            </a:r>
          </a:p>
          <a:p>
            <a:pPr lvl="1" eaLnBrk="1" hangingPunct="1"/>
            <a:r>
              <a:rPr kumimoji="0" lang="en-US" altLang="zh-CN" dirty="0" smtClean="0">
                <a:ea typeface="Gulim" pitchFamily="34" charset="-127"/>
              </a:rPr>
              <a:t>Breadth &amp; Depth in OS domain</a:t>
            </a:r>
          </a:p>
          <a:p>
            <a:pPr lvl="1" eaLnBrk="1" hangingPunct="1"/>
            <a:r>
              <a:rPr kumimoji="0" lang="en-US" altLang="zh-CN" dirty="0" smtClean="0">
                <a:ea typeface="Gulim" pitchFamily="34" charset="-127"/>
              </a:rPr>
              <a:t>Case study &amp; discussion &amp; thinking &amp; analysis</a:t>
            </a:r>
            <a:endParaRPr kumimoji="0" lang="en-US" altLang="ko-KR" dirty="0" smtClean="0">
              <a:ea typeface="Gulim" pitchFamily="34" charset="-127"/>
            </a:endParaRPr>
          </a:p>
          <a:p>
            <a:pPr eaLnBrk="1" hangingPunct="1"/>
            <a:r>
              <a:rPr kumimoji="0" lang="en-US" altLang="zh-CN" dirty="0" smtClean="0">
                <a:ea typeface="Gulim" pitchFamily="34" charset="-127"/>
              </a:rPr>
              <a:t>My challenge</a:t>
            </a:r>
          </a:p>
          <a:p>
            <a:pPr lvl="1" eaLnBrk="1" hangingPunct="1"/>
            <a:r>
              <a:rPr kumimoji="0" lang="en-US" altLang="zh-CN" dirty="0" smtClean="0">
                <a:ea typeface="Gulim" pitchFamily="34" charset="-127"/>
              </a:rPr>
              <a:t>How to improve your passion of CS and OS</a:t>
            </a:r>
          </a:p>
          <a:p>
            <a:pPr lvl="1" eaLnBrk="1" hangingPunct="1"/>
            <a:r>
              <a:rPr kumimoji="0" lang="en-US" altLang="zh-CN" dirty="0" smtClean="0">
                <a:ea typeface="Gulim" pitchFamily="34" charset="-127"/>
              </a:rPr>
              <a:t>How to integrate the related knowledge and interactive with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54275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5427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4DAA5C0-4838-4845-889B-25B4D081E8AA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542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Compatible and Soft Engineering</a:t>
            </a:r>
            <a:endParaRPr lang="en-US" altLang="ko-KR" smtClean="0">
              <a:ea typeface="Gulim" pitchFamily="34" charset="-127"/>
            </a:endParaRPr>
          </a:p>
        </p:txBody>
      </p:sp>
      <p:pic>
        <p:nvPicPr>
          <p:cNvPr id="86021" name="Picture 5" descr="9lyO3AoJ4=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1773238"/>
            <a:ext cx="4484688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2" name="Picture 6" descr="cover-tin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238" y="1989138"/>
            <a:ext cx="2568575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6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6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55299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5530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C5750DC-F9E0-48D9-9CFF-BB861E5DD8B1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553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Multics: seed of modern OS</a:t>
            </a:r>
            <a:endParaRPr lang="en-US" altLang="ko-KR" smtClean="0">
              <a:ea typeface="Gulim" pitchFamily="34" charset="-127"/>
            </a:endParaRPr>
          </a:p>
        </p:txBody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kumimoji="0" lang="en-US" altLang="zh-CN" smtClean="0">
                <a:ea typeface="Gulim" pitchFamily="34" charset="-127"/>
              </a:rPr>
              <a:t>Multics (1963~ 1965~ 1969)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Multiplexed information and computing services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Another software dinosaurs</a:t>
            </a:r>
          </a:p>
          <a:p>
            <a:pPr eaLnBrk="1" hangingPunct="1"/>
            <a:r>
              <a:rPr kumimoji="0" lang="en-US" altLang="zh-CN" smtClean="0">
                <a:ea typeface="Gulim" pitchFamily="34" charset="-127"/>
              </a:rPr>
              <a:t>Multiprogramming and Time-sharing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Allocate CPU time to multi programs in simultaneous way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Time-sharing, one mainframe can support 100 online terminal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57347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5734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B958A24-190B-4B55-9AAB-D77E1E49D3AE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573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Multics: seed of modern OS</a:t>
            </a:r>
            <a:endParaRPr lang="en-US" altLang="ko-KR" smtClean="0">
              <a:ea typeface="Gulim" pitchFamily="34" charset="-127"/>
            </a:endParaRPr>
          </a:p>
        </p:txBody>
      </p:sp>
      <p:grpSp>
        <p:nvGrpSpPr>
          <p:cNvPr id="57350" name="Group 5"/>
          <p:cNvGrpSpPr>
            <a:grpSpLocks/>
          </p:cNvGrpSpPr>
          <p:nvPr/>
        </p:nvGrpSpPr>
        <p:grpSpPr bwMode="auto">
          <a:xfrm>
            <a:off x="1116013" y="1484313"/>
            <a:ext cx="7054850" cy="4030662"/>
            <a:chOff x="384" y="288"/>
            <a:chExt cx="4944" cy="3504"/>
          </a:xfrm>
        </p:grpSpPr>
        <p:pic>
          <p:nvPicPr>
            <p:cNvPr id="57351" name="Picture 6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288"/>
              <a:ext cx="4944" cy="3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52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0" t="6250" r="10417"/>
            <a:stretch>
              <a:fillRect/>
            </a:stretch>
          </p:blipFill>
          <p:spPr bwMode="auto">
            <a:xfrm>
              <a:off x="2448" y="2016"/>
              <a:ext cx="853" cy="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53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0" y="432"/>
              <a:ext cx="610" cy="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54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6" y="1680"/>
              <a:ext cx="569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55" name="Picture 1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" y="384"/>
              <a:ext cx="558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56" name="Picture 1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00" t="8000"/>
            <a:stretch>
              <a:fillRect/>
            </a:stretch>
          </p:blipFill>
          <p:spPr bwMode="auto">
            <a:xfrm>
              <a:off x="2496" y="336"/>
              <a:ext cx="505" cy="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57" name="Picture 1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1536"/>
              <a:ext cx="558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58" name="Picture 1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" y="960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59" name="Picture 1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1152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60" name="Picture 1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4" y="1344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61" name="Picture 1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6" y="1536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62" name="Picture 1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6" y="1776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63" name="Picture 1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" y="1536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64" name="Picture 19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" y="1248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65" name="Picture 2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8" y="960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66" name="Picture 2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2" y="1632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67" name="Picture 2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2" y="1440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68" name="Picture 2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2" y="1296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69" name="Picture 24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4" y="1152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70" name="Picture 25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8" y="1056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71" name="Picture 26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6" y="2016"/>
              <a:ext cx="72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72" name="Picture 27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4" y="2064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73" name="Picture 28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6" y="2064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74" name="Picture 29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0" y="2112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75" name="Picture 3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2" y="2112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76" name="Picture 31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2" y="1872"/>
              <a:ext cx="192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77" name="Picture 3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1920"/>
              <a:ext cx="240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78" name="Picture 33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2" y="1992"/>
              <a:ext cx="288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79" name="Picture 34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2" y="2064"/>
              <a:ext cx="3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380" name="Text Box 35"/>
            <p:cNvSpPr txBox="1">
              <a:spLocks noChangeArrowheads="1"/>
            </p:cNvSpPr>
            <p:nvPr/>
          </p:nvSpPr>
          <p:spPr bwMode="auto">
            <a:xfrm>
              <a:off x="2592" y="3072"/>
              <a:ext cx="624" cy="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solidFill>
                    <a:srgbClr val="000099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主机</a:t>
              </a:r>
            </a:p>
          </p:txBody>
        </p:sp>
        <p:sp>
          <p:nvSpPr>
            <p:cNvPr id="57381" name="Text Box 36"/>
            <p:cNvSpPr txBox="1">
              <a:spLocks noChangeArrowheads="1"/>
            </p:cNvSpPr>
            <p:nvPr/>
          </p:nvSpPr>
          <p:spPr bwMode="auto">
            <a:xfrm>
              <a:off x="3120" y="336"/>
              <a:ext cx="383" cy="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solidFill>
                    <a:srgbClr val="000099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终端</a:t>
              </a:r>
              <a:endParaRPr lang="zh-CN" altLang="en-US" sz="2400" b="1">
                <a:solidFill>
                  <a:srgbClr val="000099"/>
                </a:solidFill>
                <a:latin typeface="Times New Roman" panose="02020603050405020304" pitchFamily="18" charset="0"/>
              </a:endParaRPr>
            </a:p>
          </p:txBody>
        </p:sp>
        <p:pic>
          <p:nvPicPr>
            <p:cNvPr id="57382" name="Picture 3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" y="1824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383" name="Line 38"/>
            <p:cNvSpPr>
              <a:spLocks noChangeShapeType="1"/>
            </p:cNvSpPr>
            <p:nvPr/>
          </p:nvSpPr>
          <p:spPr bwMode="auto">
            <a:xfrm flipH="1" flipV="1">
              <a:off x="1392" y="1920"/>
              <a:ext cx="1008" cy="288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84" name="Line 39"/>
            <p:cNvSpPr>
              <a:spLocks noChangeShapeType="1"/>
            </p:cNvSpPr>
            <p:nvPr/>
          </p:nvSpPr>
          <p:spPr bwMode="auto">
            <a:xfrm flipH="1" flipV="1">
              <a:off x="1392" y="912"/>
              <a:ext cx="1056" cy="1104"/>
            </a:xfrm>
            <a:prstGeom prst="line">
              <a:avLst/>
            </a:prstGeom>
            <a:noFill/>
            <a:ln w="9525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85" name="Line 40"/>
            <p:cNvSpPr>
              <a:spLocks noChangeShapeType="1"/>
            </p:cNvSpPr>
            <p:nvPr/>
          </p:nvSpPr>
          <p:spPr bwMode="auto">
            <a:xfrm flipH="1" flipV="1">
              <a:off x="2688" y="816"/>
              <a:ext cx="240" cy="120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86" name="Line 41"/>
            <p:cNvSpPr>
              <a:spLocks noChangeShapeType="1"/>
            </p:cNvSpPr>
            <p:nvPr/>
          </p:nvSpPr>
          <p:spPr bwMode="auto">
            <a:xfrm flipV="1">
              <a:off x="3024" y="960"/>
              <a:ext cx="1344" cy="105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87" name="Line 42"/>
            <p:cNvSpPr>
              <a:spLocks noChangeShapeType="1"/>
            </p:cNvSpPr>
            <p:nvPr/>
          </p:nvSpPr>
          <p:spPr bwMode="auto">
            <a:xfrm flipV="1">
              <a:off x="3312" y="2064"/>
              <a:ext cx="1248" cy="144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58371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5837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CB99C63-A2D8-42AE-9B48-6CED3B092EAA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583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Multics: seed of modern OS</a:t>
            </a:r>
            <a:endParaRPr lang="en-US" altLang="ko-KR" smtClean="0">
              <a:ea typeface="Gulim" pitchFamily="34" charset="-127"/>
            </a:endParaRPr>
          </a:p>
        </p:txBody>
      </p:sp>
      <p:graphicFrame>
        <p:nvGraphicFramePr>
          <p:cNvPr id="88069" name="Object 5"/>
          <p:cNvGraphicFramePr>
            <a:graphicFrameLocks noChangeAspect="1"/>
          </p:cNvGraphicFramePr>
          <p:nvPr/>
        </p:nvGraphicFramePr>
        <p:xfrm>
          <a:off x="3763963" y="1484313"/>
          <a:ext cx="2176462" cy="300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67" name="Visio" r:id="rId4" imgW="2552700" imgH="3136900" progId="Visio.Drawing.6">
                  <p:embed/>
                </p:oleObj>
              </mc:Choice>
              <mc:Fallback>
                <p:oleObj name="Visio" r:id="rId4" imgW="2552700" imgH="3136900" progId="Visio.Drawing.6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3963" y="1484313"/>
                        <a:ext cx="2176462" cy="300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70" name="Object 6"/>
          <p:cNvGraphicFramePr>
            <a:graphicFrameLocks noChangeAspect="1"/>
          </p:cNvGraphicFramePr>
          <p:nvPr/>
        </p:nvGraphicFramePr>
        <p:xfrm>
          <a:off x="3330575" y="1917700"/>
          <a:ext cx="3319463" cy="165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68" name="Visio" r:id="rId6" imgW="3492500" imgH="1778000" progId="Visio.Drawing.6">
                  <p:embed/>
                </p:oleObj>
              </mc:Choice>
              <mc:Fallback>
                <p:oleObj name="Visio" r:id="rId6" imgW="3492500" imgH="1778000" progId="Visio.Drawing.6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0575" y="1917700"/>
                        <a:ext cx="3319463" cy="165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71" name="Object 7"/>
          <p:cNvGraphicFramePr>
            <a:graphicFrameLocks noChangeAspect="1"/>
          </p:cNvGraphicFramePr>
          <p:nvPr/>
        </p:nvGraphicFramePr>
        <p:xfrm>
          <a:off x="3330575" y="1773238"/>
          <a:ext cx="3367088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69" name="Visio" r:id="rId8" imgW="4140200" imgH="2463800" progId="Visio.Drawing.6">
                  <p:embed/>
                </p:oleObj>
              </mc:Choice>
              <mc:Fallback>
                <p:oleObj name="Visio" r:id="rId8" imgW="4140200" imgH="2463800" progId="Visio.Drawing.6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0575" y="1773238"/>
                        <a:ext cx="3367088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72" name="Text Box 8"/>
          <p:cNvSpPr txBox="1">
            <a:spLocks noChangeArrowheads="1"/>
          </p:cNvSpPr>
          <p:nvPr/>
        </p:nvSpPr>
        <p:spPr bwMode="auto">
          <a:xfrm>
            <a:off x="2106613" y="4662488"/>
            <a:ext cx="51514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</a:rPr>
              <a:t>OS manage only one PC register for all jobs</a:t>
            </a:r>
          </a:p>
        </p:txBody>
      </p:sp>
      <p:sp>
        <p:nvSpPr>
          <p:cNvPr id="88073" name="Text Box 9"/>
          <p:cNvSpPr txBox="1">
            <a:spLocks noChangeArrowheads="1"/>
          </p:cNvSpPr>
          <p:nvPr/>
        </p:nvSpPr>
        <p:spPr bwMode="auto">
          <a:xfrm>
            <a:off x="2195513" y="4581525"/>
            <a:ext cx="5099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chemeClr val="tx1"/>
                </a:solidFill>
                <a:latin typeface="宋体" panose="02010600030101010101" pitchFamily="2" charset="-122"/>
              </a:rPr>
              <a:t>It seems that each job owns independent PCs</a:t>
            </a:r>
          </a:p>
        </p:txBody>
      </p:sp>
      <p:sp>
        <p:nvSpPr>
          <p:cNvPr id="88074" name="Text Box 10"/>
          <p:cNvSpPr txBox="1">
            <a:spLocks noChangeArrowheads="1"/>
          </p:cNvSpPr>
          <p:nvPr/>
        </p:nvSpPr>
        <p:spPr bwMode="auto">
          <a:xfrm>
            <a:off x="1908175" y="4654550"/>
            <a:ext cx="59086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</a:rPr>
              <a:t>Timesharing: only one job can use CPU at any tick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8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000"/>
                                        <p:tgtEl>
                                          <p:spTgt spid="88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8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6" dur="2000"/>
                                        <p:tgtEl>
                                          <p:spTgt spid="88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88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1" dur="2000"/>
                                        <p:tgtEl>
                                          <p:spTgt spid="88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72" grpId="0"/>
      <p:bldP spid="88072" grpId="1"/>
      <p:bldP spid="88073" grpId="0"/>
      <p:bldP spid="88073" grpId="1"/>
      <p:bldP spid="8807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60419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6042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FBEC5BF-7AA0-4FBD-89FC-3C1C7A6579BC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604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smtClean="0">
                <a:ea typeface="Gulim" pitchFamily="34" charset="-127"/>
              </a:rPr>
              <a:t>Ken Thompson: I want to play game</a:t>
            </a:r>
            <a:endParaRPr lang="en-US" altLang="ko-KR" sz="3600" smtClean="0">
              <a:ea typeface="Gulim" pitchFamily="34" charset="-127"/>
            </a:endParaRPr>
          </a:p>
        </p:txBody>
      </p:sp>
      <p:sp>
        <p:nvSpPr>
          <p:cNvPr id="6042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kumimoji="0" lang="en-US" altLang="zh-CN" smtClean="0">
                <a:ea typeface="Gulim" pitchFamily="34" charset="-127"/>
              </a:rPr>
              <a:t>brilliantly achievement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Multics in 1965, Unix in 1969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B language, the </a:t>
            </a:r>
            <a:r>
              <a:rPr kumimoji="0" lang="en-US" altLang="zh-CN" smtClean="0">
                <a:ea typeface="宋体" panose="02010600030101010101" pitchFamily="2" charset="-122"/>
              </a:rPr>
              <a:t>precursor to Ritchie's C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QED in Unix, Belle in chess computer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Turing award in 1983,National Medal of Technology in 1999, Tsutomu Kanai Award in 1999</a:t>
            </a:r>
          </a:p>
          <a:p>
            <a:pPr eaLnBrk="1" hangingPunct="1"/>
            <a:r>
              <a:rPr kumimoji="0" lang="en-US" altLang="zh-CN" smtClean="0">
                <a:ea typeface="Gulim" pitchFamily="34" charset="-127"/>
              </a:rPr>
              <a:t>Minix and Linux</a:t>
            </a:r>
          </a:p>
          <a:p>
            <a:pPr lvl="1" eaLnBrk="1" hangingPunct="1"/>
            <a:r>
              <a:rPr kumimoji="0" lang="en-US" altLang="zh-CN" smtClean="0">
                <a:ea typeface="宋体" panose="02010600030101010101" pitchFamily="2" charset="-122"/>
              </a:rPr>
              <a:t>Andrew S.Tanenbaum (1980): mini unix</a:t>
            </a:r>
            <a:endParaRPr kumimoji="0" lang="en-US" altLang="zh-CN" smtClean="0">
              <a:ea typeface="Gulim" pitchFamily="34" charset="-127"/>
            </a:endParaRP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Linux(1991): Linus’s minix</a:t>
            </a:r>
          </a:p>
        </p:txBody>
      </p:sp>
      <p:pic>
        <p:nvPicPr>
          <p:cNvPr id="7" name="图片 6" descr="225px-Ken_n_denni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3579813"/>
            <a:ext cx="4073525" cy="264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 descr="Ken_Thompso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5" y="714375"/>
            <a:ext cx="2000250" cy="276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 descr="Tanenbaum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1844675"/>
            <a:ext cx="2286000" cy="305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04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04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04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04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04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04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04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04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2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62467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6246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C674177-AA39-4274-BA79-932318ECB6E3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624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Ken Thompson</a:t>
            </a:r>
            <a:endParaRPr lang="en-US" altLang="ko-KR" smtClean="0">
              <a:ea typeface="Gulim" pitchFamily="34" charset="-127"/>
            </a:endParaRPr>
          </a:p>
        </p:txBody>
      </p:sp>
      <p:pic>
        <p:nvPicPr>
          <p:cNvPr id="81925" name="Picture 5" descr="[ Dennis Ritchie and Ken Thompson at the PDP-11 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557338"/>
            <a:ext cx="5667375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63491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6349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92583AD-B8A8-4D83-B063-0F554B2CB1BE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634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smtClean="0">
                <a:ea typeface="Gulim" pitchFamily="34" charset="-127"/>
              </a:rPr>
              <a:t>Unix family: more popular than CN&amp;KN</a:t>
            </a:r>
            <a:endParaRPr lang="en-US" altLang="ko-KR" sz="3600" smtClean="0">
              <a:ea typeface="Gulim" pitchFamily="34" charset="-127"/>
            </a:endParaRPr>
          </a:p>
        </p:txBody>
      </p:sp>
      <p:pic>
        <p:nvPicPr>
          <p:cNvPr id="63494" name="Picture 4" descr="Unix_famil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412875"/>
            <a:ext cx="6481762" cy="485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65539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6554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D29C459-A573-4DE8-A060-CC4C67750C0C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655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Linus Torvalds: Just do it</a:t>
            </a:r>
            <a:endParaRPr lang="en-US" altLang="ko-KR" smtClean="0">
              <a:ea typeface="Gulim" pitchFamily="34" charset="-127"/>
            </a:endParaRPr>
          </a:p>
        </p:txBody>
      </p:sp>
      <p:sp>
        <p:nvSpPr>
          <p:cNvPr id="6554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kumimoji="0" lang="en-US" altLang="zh-CN" smtClean="0">
                <a:ea typeface="Gulim" pitchFamily="34" charset="-127"/>
              </a:rPr>
              <a:t>Linus’s minix = Linux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He create an OS for himself, also for the world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DIY: do it yourself, the world will be changed</a:t>
            </a:r>
          </a:p>
          <a:p>
            <a:pPr eaLnBrk="1" hangingPunct="1"/>
            <a:r>
              <a:rPr kumimoji="0" lang="en-US" altLang="zh-CN" smtClean="0">
                <a:ea typeface="Gulim" pitchFamily="34" charset="-127"/>
              </a:rPr>
              <a:t>Modern opinion for software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Open Mind: Everyone can change it 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Team Work: All people work for it</a:t>
            </a:r>
          </a:p>
          <a:p>
            <a:pPr eaLnBrk="1" hangingPunct="1"/>
            <a:r>
              <a:rPr kumimoji="0" lang="en-US" altLang="zh-CN" smtClean="0">
                <a:ea typeface="Gulim" pitchFamily="34" charset="-127"/>
              </a:rPr>
              <a:t>The essential of Linux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Compatible and extendable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Efficiency and Security is the most important thing</a:t>
            </a:r>
          </a:p>
        </p:txBody>
      </p:sp>
      <p:pic>
        <p:nvPicPr>
          <p:cNvPr id="7" name="图片 6" descr="linu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1500188"/>
            <a:ext cx="3143250" cy="394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300" y="1052736"/>
            <a:ext cx="3921900" cy="522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66563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6656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91DCE8D-8804-46D6-966D-2D68B782C4FC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665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History of OS: Golden Age</a:t>
            </a:r>
            <a:endParaRPr lang="en-US" altLang="ko-KR" smtClean="0">
              <a:ea typeface="Gulim" pitchFamily="34" charset="-127"/>
            </a:endParaRPr>
          </a:p>
        </p:txBody>
      </p:sp>
      <p:sp>
        <p:nvSpPr>
          <p:cNvPr id="6656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kumimoji="0" lang="en-US" altLang="zh-CN" smtClean="0">
                <a:ea typeface="Gulim" pitchFamily="34" charset="-127"/>
              </a:rPr>
              <a:t>Personal Computer &amp; Network (1981~)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Famed persons &amp; organizations &amp; OS: Gary Kildall and CP/M, Bill Gates and DOS, Steve Jobs and Mac, IBM OS/2, Open Source and GPL, Embedded system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Digital world based on computing</a:t>
            </a:r>
          </a:p>
          <a:p>
            <a:pPr eaLnBrk="1" hangingPunct="1"/>
            <a:r>
              <a:rPr kumimoji="0" lang="en-US" altLang="zh-CN" smtClean="0">
                <a:ea typeface="Gulim" pitchFamily="34" charset="-127"/>
              </a:rPr>
              <a:t>Structure of the operating system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GUI: virtual world constructed by computer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Distributed and Sharing: C/S,B/S, Grid…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Multiprogramming and parallel </a:t>
            </a:r>
          </a:p>
          <a:p>
            <a:pPr eaLnBrk="1" hangingPunct="1"/>
            <a:r>
              <a:rPr kumimoji="0" lang="en-US" altLang="zh-CN" smtClean="0">
                <a:ea typeface="Gulim" pitchFamily="34" charset="-127"/>
              </a:rPr>
              <a:t>Computer &amp; Network: new world, new life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67587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6758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EE1A1E7-17F2-4A56-8D3B-1C7924561CB3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675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smtClean="0">
                <a:ea typeface="Gulim" pitchFamily="34" charset="-127"/>
              </a:rPr>
              <a:t>Gary Kildall: There was a chance for me…</a:t>
            </a:r>
            <a:endParaRPr lang="en-US" altLang="ko-KR" sz="3600" smtClean="0">
              <a:ea typeface="Gulim" pitchFamily="34" charset="-127"/>
            </a:endParaRPr>
          </a:p>
        </p:txBody>
      </p:sp>
      <p:sp>
        <p:nvSpPr>
          <p:cNvPr id="6759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kumimoji="0" lang="en-US" altLang="zh-CN" smtClean="0">
                <a:ea typeface="Gulim" pitchFamily="34" charset="-127"/>
              </a:rPr>
              <a:t>CP/M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A successful OS that suitable for PC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Intel: they think that PC is valueless</a:t>
            </a:r>
          </a:p>
          <a:p>
            <a:pPr eaLnBrk="1" hangingPunct="1"/>
            <a:r>
              <a:rPr kumimoji="0" lang="en-US" altLang="zh-CN" smtClean="0">
                <a:ea typeface="Gulim" pitchFamily="34" charset="-127"/>
              </a:rPr>
              <a:t>Academic, Technology and Business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Academic: Find the essential of the world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Technology: Change the world in more efficient way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Business: Create a world based on law, science and technology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9219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922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9901C47-2935-44BA-B233-9736FD359D26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What about your goals?</a:t>
            </a:r>
            <a:endParaRPr lang="en-US" altLang="ko-KR" smtClean="0">
              <a:ea typeface="Gulim" pitchFamily="34" charset="-127"/>
            </a:endParaRPr>
          </a:p>
        </p:txBody>
      </p:sp>
      <p:sp>
        <p:nvSpPr>
          <p:cNvPr id="922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kumimoji="0" lang="en-US" altLang="zh-CN" dirty="0" smtClean="0">
                <a:ea typeface="Gulim" pitchFamily="34" charset="-127"/>
              </a:rPr>
              <a:t>Motivation and attitude</a:t>
            </a:r>
          </a:p>
          <a:p>
            <a:pPr lvl="1" eaLnBrk="1" hangingPunct="1"/>
            <a:endParaRPr kumimoji="0" lang="en-US" altLang="zh-CN" dirty="0" smtClean="0">
              <a:ea typeface="Gulim" pitchFamily="34" charset="-127"/>
            </a:endParaRPr>
          </a:p>
          <a:p>
            <a:pPr lvl="1" eaLnBrk="1" hangingPunct="1"/>
            <a:endParaRPr kumimoji="0" lang="en-US" altLang="ko-KR" dirty="0" smtClean="0">
              <a:ea typeface="Gulim" pitchFamily="34" charset="-127"/>
            </a:endParaRPr>
          </a:p>
          <a:p>
            <a:pPr eaLnBrk="1" hangingPunct="1"/>
            <a:r>
              <a:rPr kumimoji="0" lang="en-US" altLang="zh-CN" dirty="0" smtClean="0">
                <a:ea typeface="Gulim" pitchFamily="34" charset="-127"/>
              </a:rPr>
              <a:t>Smart and independent thinking</a:t>
            </a:r>
          </a:p>
          <a:p>
            <a:pPr lvl="1" eaLnBrk="1" hangingPunct="1"/>
            <a:endParaRPr kumimoji="0" lang="en-US" altLang="ko-KR" dirty="0" smtClean="0">
              <a:ea typeface="Gulim" pitchFamily="34" charset="-127"/>
            </a:endParaRPr>
          </a:p>
          <a:p>
            <a:pPr lvl="1" eaLnBrk="1" hangingPunct="1"/>
            <a:endParaRPr kumimoji="0" lang="en-US" altLang="ko-KR" dirty="0" smtClean="0">
              <a:ea typeface="Gulim" pitchFamily="34" charset="-127"/>
            </a:endParaRPr>
          </a:p>
          <a:p>
            <a:pPr eaLnBrk="1" hangingPunct="1"/>
            <a:r>
              <a:rPr kumimoji="0" lang="en-US" altLang="zh-CN" dirty="0" smtClean="0">
                <a:ea typeface="Gulim" pitchFamily="34" charset="-127"/>
              </a:rPr>
              <a:t>Experience about science, engineering and technology</a:t>
            </a:r>
          </a:p>
          <a:p>
            <a:pPr lvl="1" eaLnBrk="1" hangingPunct="1"/>
            <a:endParaRPr kumimoji="0" lang="en-US" altLang="zh-CN" dirty="0" smtClean="0">
              <a:ea typeface="Gulim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2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2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69635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6963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0F02590-F27F-4474-A19C-37149C37C7DA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696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smtClean="0">
                <a:ea typeface="Gulim" pitchFamily="34" charset="-127"/>
              </a:rPr>
              <a:t>Bill Gates &amp; Microsoft</a:t>
            </a:r>
            <a:endParaRPr lang="en-US" altLang="ko-KR" sz="3600" smtClean="0">
              <a:ea typeface="Gulim" pitchFamily="34" charset="-127"/>
            </a:endParaRPr>
          </a:p>
        </p:txBody>
      </p:sp>
      <p:sp>
        <p:nvSpPr>
          <p:cNvPr id="6963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kumimoji="0" lang="en-US" altLang="zh-CN" smtClean="0">
                <a:ea typeface="Gulim" pitchFamily="34" charset="-127"/>
              </a:rPr>
              <a:t>Bill Gates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Find the request, and hold the chance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Law is more important than technology</a:t>
            </a:r>
          </a:p>
          <a:p>
            <a:pPr eaLnBrk="1" hangingPunct="1"/>
            <a:r>
              <a:rPr kumimoji="0" lang="en-US" altLang="zh-CN" smtClean="0">
                <a:ea typeface="Gulim" pitchFamily="34" charset="-127"/>
              </a:rPr>
              <a:t>The story of Microsoft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DOS: the first popular PC OS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Win32: GUI + WYSWYG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Win95: Bill cheated IBM, but changed the world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WinNT,2K,XP….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71683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7168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ACCA1A7-48CF-4B20-BB6B-4D3A857ED2B7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716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smtClean="0">
                <a:ea typeface="Gulim" pitchFamily="34" charset="-127"/>
              </a:rPr>
              <a:t>Steve Jobs &amp; Macintosh</a:t>
            </a:r>
            <a:endParaRPr lang="en-US" altLang="ko-KR" sz="3600" smtClean="0">
              <a:ea typeface="Gulim" pitchFamily="34" charset="-127"/>
            </a:endParaRPr>
          </a:p>
        </p:txBody>
      </p:sp>
      <p:sp>
        <p:nvSpPr>
          <p:cNvPr id="7168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kumimoji="0" lang="en-US" altLang="zh-CN" smtClean="0">
                <a:ea typeface="Gulim" pitchFamily="34" charset="-127"/>
              </a:rPr>
              <a:t>Steve Jobs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Make computer to be more interested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Apple, Lisa, Macintosh</a:t>
            </a:r>
          </a:p>
          <a:p>
            <a:pPr eaLnBrk="1" hangingPunct="1"/>
            <a:r>
              <a:rPr kumimoji="0" lang="en-US" altLang="zh-CN" smtClean="0">
                <a:ea typeface="Gulim" pitchFamily="34" charset="-127"/>
              </a:rPr>
              <a:t>The story of Steve Jobs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Doul Engelbar: father of GUI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Xerox PARC: omitted the value of GUI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Steve Jobs: more romantic than Bill Gates</a:t>
            </a:r>
          </a:p>
          <a:p>
            <a:pPr eaLnBrk="1" hangingPunct="1"/>
            <a:r>
              <a:rPr kumimoji="0" lang="en-US" altLang="zh-CN" smtClean="0">
                <a:ea typeface="Gulim" pitchFamily="34" charset="-127"/>
              </a:rPr>
              <a:t>Digital media world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Fashion &amp; Immersion</a:t>
            </a:r>
          </a:p>
          <a:p>
            <a:pPr lvl="1" eaLnBrk="1" hangingPunct="1"/>
            <a:r>
              <a:rPr kumimoji="0" lang="en-US" altLang="zh-CN" smtClean="0">
                <a:ea typeface="Gulim" pitchFamily="34" charset="-127"/>
              </a:rPr>
              <a:t>efficient, effective, easy to learn, easy to remember, easy to apply to new problem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72707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7270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95DEFEE-007B-4169-B541-323D40708D72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727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Future of OS: Nothing Impossible</a:t>
            </a:r>
            <a:endParaRPr lang="en-US" altLang="ko-KR" smtClean="0">
              <a:ea typeface="Gulim" pitchFamily="34" charset="-127"/>
            </a:endParaRPr>
          </a:p>
        </p:txBody>
      </p:sp>
      <p:sp>
        <p:nvSpPr>
          <p:cNvPr id="7271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kumimoji="0" lang="en-US" altLang="zh-CN" smtClean="0">
                <a:ea typeface="Gulim" pitchFamily="34" charset="-127"/>
              </a:rPr>
              <a:t>Service and Intelligence (Now~)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mtClean="0">
                <a:ea typeface="Gulim" pitchFamily="34" charset="-127"/>
              </a:rPr>
              <a:t>From tool to service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mtClean="0">
                <a:ea typeface="Gulim" pitchFamily="34" charset="-127"/>
              </a:rPr>
              <a:t>From automatic machine to intelligent facility</a:t>
            </a:r>
          </a:p>
          <a:p>
            <a:pPr eaLnBrk="1" hangingPunct="1">
              <a:lnSpc>
                <a:spcPct val="90000"/>
              </a:lnSpc>
            </a:pPr>
            <a:r>
              <a:rPr kumimoji="0" lang="en-US" altLang="zh-CN" smtClean="0">
                <a:ea typeface="Gulim" pitchFamily="34" charset="-127"/>
              </a:rPr>
              <a:t>Structure of the operating system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mtClean="0">
                <a:ea typeface="Gulim" pitchFamily="34" charset="-127"/>
              </a:rPr>
              <a:t>Micro-kernel operating system: RIG(1975), Mach(1984)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mtClean="0">
                <a:ea typeface="Gulim" pitchFamily="34" charset="-127"/>
              </a:rPr>
              <a:t>Mainframe OS: IBM OS/390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mtClean="0">
                <a:ea typeface="Gulim" pitchFamily="34" charset="-127"/>
              </a:rPr>
              <a:t>Embedded system: Vxworks, µcos-II 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mtClean="0">
                <a:ea typeface="Gulim" pitchFamily="34" charset="-127"/>
              </a:rPr>
              <a:t>Free communication and Mobile computing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mtClean="0">
                <a:ea typeface="Gulim" pitchFamily="34" charset="-127"/>
              </a:rPr>
              <a:t>Intelligence and humanity </a:t>
            </a:r>
          </a:p>
          <a:p>
            <a:pPr eaLnBrk="1" hangingPunct="1">
              <a:lnSpc>
                <a:spcPct val="90000"/>
              </a:lnSpc>
            </a:pPr>
            <a:r>
              <a:rPr kumimoji="0" lang="en-US" altLang="zh-CN" smtClean="0">
                <a:ea typeface="Gulim" pitchFamily="34" charset="-127"/>
              </a:rPr>
              <a:t>More complex, more powerful and more intelligent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73731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7373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4DFE5BD-0733-464A-8F83-95D0B9F0E5E2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737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Future of OS: Nothing Impossible</a:t>
            </a:r>
            <a:endParaRPr lang="en-US" altLang="ko-KR" smtClean="0">
              <a:ea typeface="Gulim" pitchFamily="34" charset="-127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457200" y="1357313"/>
            <a:ext cx="8686800" cy="4889500"/>
            <a:chOff x="144" y="808"/>
            <a:chExt cx="5472" cy="3080"/>
          </a:xfrm>
        </p:grpSpPr>
        <p:pic>
          <p:nvPicPr>
            <p:cNvPr id="73735" name="Picture 7" descr="EOS_ap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808"/>
              <a:ext cx="5424" cy="3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736" name="Rectangle 8"/>
            <p:cNvSpPr>
              <a:spLocks noChangeArrowheads="1"/>
            </p:cNvSpPr>
            <p:nvPr/>
          </p:nvSpPr>
          <p:spPr bwMode="auto">
            <a:xfrm>
              <a:off x="144" y="3341"/>
              <a:ext cx="5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>
                  <a:solidFill>
                    <a:srgbClr val="006600"/>
                  </a:solidFill>
                  <a:latin typeface="Times New Roman" panose="02020603050405020304" pitchFamily="18" charset="0"/>
                </a:rPr>
                <a:t>智能卡</a:t>
              </a:r>
            </a:p>
          </p:txBody>
        </p:sp>
        <p:sp>
          <p:nvSpPr>
            <p:cNvPr id="73737" name="Rectangle 9"/>
            <p:cNvSpPr>
              <a:spLocks noChangeArrowheads="1"/>
            </p:cNvSpPr>
            <p:nvPr/>
          </p:nvSpPr>
          <p:spPr bwMode="auto">
            <a:xfrm>
              <a:off x="488" y="2774"/>
              <a:ext cx="7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>
                  <a:solidFill>
                    <a:srgbClr val="006600"/>
                  </a:solidFill>
                  <a:latin typeface="Times New Roman" panose="02020603050405020304" pitchFamily="18" charset="0"/>
                </a:rPr>
                <a:t>移动通信</a:t>
              </a:r>
            </a:p>
          </p:txBody>
        </p:sp>
        <p:sp>
          <p:nvSpPr>
            <p:cNvPr id="73738" name="Rectangle 10"/>
            <p:cNvSpPr>
              <a:spLocks noChangeArrowheads="1"/>
            </p:cNvSpPr>
            <p:nvPr/>
          </p:nvSpPr>
          <p:spPr bwMode="auto">
            <a:xfrm>
              <a:off x="1968" y="3309"/>
              <a:ext cx="84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b="1">
                  <a:solidFill>
                    <a:srgbClr val="006600"/>
                  </a:solidFill>
                  <a:latin typeface="Times New Roman" panose="02020603050405020304" pitchFamily="18" charset="0"/>
                </a:rPr>
                <a:t>计算机外设</a:t>
              </a:r>
            </a:p>
          </p:txBody>
        </p:sp>
        <p:sp>
          <p:nvSpPr>
            <p:cNvPr id="73739" name="Rectangle 11"/>
            <p:cNvSpPr>
              <a:spLocks noChangeArrowheads="1"/>
            </p:cNvSpPr>
            <p:nvPr/>
          </p:nvSpPr>
          <p:spPr bwMode="auto">
            <a:xfrm>
              <a:off x="2208" y="2784"/>
              <a:ext cx="5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>
                  <a:solidFill>
                    <a:srgbClr val="006600"/>
                  </a:solidFill>
                  <a:latin typeface="Times New Roman" panose="02020603050405020304" pitchFamily="18" charset="0"/>
                </a:rPr>
                <a:t>机顶盒</a:t>
              </a:r>
            </a:p>
          </p:txBody>
        </p:sp>
        <p:sp>
          <p:nvSpPr>
            <p:cNvPr id="73740" name="Rectangle 12"/>
            <p:cNvSpPr>
              <a:spLocks noChangeArrowheads="1"/>
            </p:cNvSpPr>
            <p:nvPr/>
          </p:nvSpPr>
          <p:spPr bwMode="auto">
            <a:xfrm>
              <a:off x="1544" y="2079"/>
              <a:ext cx="7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>
                  <a:solidFill>
                    <a:srgbClr val="006600"/>
                  </a:solidFill>
                  <a:latin typeface="Times New Roman" panose="02020603050405020304" pitchFamily="18" charset="0"/>
                </a:rPr>
                <a:t>零售设备</a:t>
              </a:r>
            </a:p>
          </p:txBody>
        </p:sp>
        <p:sp>
          <p:nvSpPr>
            <p:cNvPr id="73741" name="Rectangle 13"/>
            <p:cNvSpPr>
              <a:spLocks noChangeArrowheads="1"/>
            </p:cNvSpPr>
            <p:nvPr/>
          </p:nvSpPr>
          <p:spPr bwMode="auto">
            <a:xfrm>
              <a:off x="3081" y="1196"/>
              <a:ext cx="5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>
                  <a:solidFill>
                    <a:srgbClr val="006600"/>
                  </a:solidFill>
                  <a:latin typeface="Times New Roman" panose="02020603050405020304" pitchFamily="18" charset="0"/>
                </a:rPr>
                <a:t>印刷机</a:t>
              </a:r>
            </a:p>
          </p:txBody>
        </p:sp>
        <p:sp>
          <p:nvSpPr>
            <p:cNvPr id="73742" name="Rectangle 14"/>
            <p:cNvSpPr>
              <a:spLocks noChangeArrowheads="1"/>
            </p:cNvSpPr>
            <p:nvPr/>
          </p:nvSpPr>
          <p:spPr bwMode="auto">
            <a:xfrm>
              <a:off x="3693" y="2205"/>
              <a:ext cx="55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b="1">
                  <a:solidFill>
                    <a:srgbClr val="006600"/>
                  </a:solidFill>
                  <a:latin typeface="Times New Roman" panose="02020603050405020304" pitchFamily="18" charset="0"/>
                </a:rPr>
                <a:t>复印机</a:t>
              </a:r>
            </a:p>
          </p:txBody>
        </p:sp>
        <p:sp>
          <p:nvSpPr>
            <p:cNvPr id="73743" name="Rectangle 15"/>
            <p:cNvSpPr>
              <a:spLocks noChangeArrowheads="1"/>
            </p:cNvSpPr>
            <p:nvPr/>
          </p:nvSpPr>
          <p:spPr bwMode="auto">
            <a:xfrm>
              <a:off x="4482" y="2160"/>
              <a:ext cx="108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>
                  <a:solidFill>
                    <a:srgbClr val="006600"/>
                  </a:solidFill>
                  <a:latin typeface="Times New Roman" panose="02020603050405020304" pitchFamily="18" charset="0"/>
                </a:rPr>
                <a:t>互联网服务器</a:t>
              </a:r>
            </a:p>
          </p:txBody>
        </p:sp>
        <p:sp>
          <p:nvSpPr>
            <p:cNvPr id="73744" name="Rectangle 16"/>
            <p:cNvSpPr>
              <a:spLocks noChangeArrowheads="1"/>
            </p:cNvSpPr>
            <p:nvPr/>
          </p:nvSpPr>
          <p:spPr bwMode="auto">
            <a:xfrm>
              <a:off x="3716" y="828"/>
              <a:ext cx="108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>
                  <a:solidFill>
                    <a:srgbClr val="006600"/>
                  </a:solidFill>
                  <a:latin typeface="Times New Roman" panose="02020603050405020304" pitchFamily="18" charset="0"/>
                </a:rPr>
                <a:t>电话交换设备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74755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7475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37D1E7A-A59C-4D42-B50D-AC0FBBACCDE1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747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Future of OS: Nothing Impossible</a:t>
            </a:r>
            <a:endParaRPr lang="en-US" altLang="ko-KR" smtClean="0">
              <a:ea typeface="Gulim" pitchFamily="34" charset="-127"/>
            </a:endParaRPr>
          </a:p>
        </p:txBody>
      </p:sp>
      <p:pic>
        <p:nvPicPr>
          <p:cNvPr id="19" name="Picture 6" descr="we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1143000"/>
            <a:ext cx="7058025" cy="413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 Box 7"/>
          <p:cNvSpPr txBox="1">
            <a:spLocks noChangeArrowheads="1"/>
          </p:cNvSpPr>
          <p:nvPr/>
        </p:nvSpPr>
        <p:spPr bwMode="auto">
          <a:xfrm>
            <a:off x="1714500" y="5357813"/>
            <a:ext cx="6019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solidFill>
                  <a:schemeClr val="tx1"/>
                </a:solidFill>
                <a:latin typeface="Times New Roman" panose="02020603050405020304" pitchFamily="18" charset="0"/>
              </a:rPr>
              <a:t>美国加州伯克利大学研制：微型智能传感器，安装</a:t>
            </a:r>
            <a:r>
              <a:rPr kumimoji="0" lang="en-US" altLang="zh-CN" sz="1800" b="1">
                <a:solidFill>
                  <a:schemeClr val="tx1"/>
                </a:solidFill>
                <a:latin typeface="Times New Roman" panose="02020603050405020304" pitchFamily="18" charset="0"/>
              </a:rPr>
              <a:t>TinyOS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75779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7578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82F9852-C376-417A-8A4B-9C6A8E6B4E0A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757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Future of OS: Nothing Impossible</a:t>
            </a:r>
            <a:endParaRPr lang="en-US" altLang="ko-KR" smtClean="0">
              <a:ea typeface="Gulim" pitchFamily="34" charset="-127"/>
            </a:endParaRPr>
          </a:p>
        </p:txBody>
      </p:sp>
      <p:pic>
        <p:nvPicPr>
          <p:cNvPr id="8" name="Picture 6" descr="卡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5750" y="1643063"/>
            <a:ext cx="5486400" cy="4114800"/>
          </a:xfrm>
          <a:noFill/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286500" y="1571625"/>
            <a:ext cx="2447925" cy="347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Char char="•"/>
            </a:pPr>
            <a:r>
              <a:rPr kumimoji="0" lang="en-US" altLang="zh-CN" sz="2400" b="1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1800" b="1">
                <a:solidFill>
                  <a:schemeClr val="tx1"/>
                </a:solidFill>
                <a:latin typeface="Times New Roman" panose="02020603050405020304" pitchFamily="18" charset="0"/>
              </a:rPr>
              <a:t>在读写器与智能卡之间通过</a:t>
            </a:r>
            <a:r>
              <a:rPr kumimoji="0" lang="zh-CN" altLang="en-US" sz="1800" b="1">
                <a:solidFill>
                  <a:schemeClr val="tx1"/>
                </a:solidFill>
                <a:latin typeface="Arial" panose="020B0604020202020204" pitchFamily="34" charset="0"/>
              </a:rPr>
              <a:t>“</a:t>
            </a:r>
            <a:r>
              <a:rPr kumimoji="0" lang="zh-CN" altLang="en-US" sz="1800" b="1">
                <a:solidFill>
                  <a:schemeClr val="tx1"/>
                </a:solidFill>
                <a:latin typeface="Times New Roman" panose="02020603050405020304" pitchFamily="18" charset="0"/>
              </a:rPr>
              <a:t>命令</a:t>
            </a:r>
            <a:r>
              <a:rPr kumimoji="0" lang="en-US" altLang="zh-CN" sz="1800" b="1">
                <a:solidFill>
                  <a:schemeClr val="tx1"/>
                </a:solidFill>
                <a:latin typeface="Times New Roman" panose="02020603050405020304" pitchFamily="18" charset="0"/>
              </a:rPr>
              <a:t>-</a:t>
            </a:r>
            <a:r>
              <a:rPr kumimoji="0" lang="zh-CN" altLang="en-US" sz="1800" b="1">
                <a:solidFill>
                  <a:schemeClr val="tx1"/>
                </a:solidFill>
                <a:latin typeface="Times New Roman" panose="02020603050405020304" pitchFamily="18" charset="0"/>
              </a:rPr>
              <a:t>响应对</a:t>
            </a:r>
            <a:r>
              <a:rPr kumimoji="0" lang="zh-CN" altLang="en-US" sz="1800" b="1">
                <a:solidFill>
                  <a:schemeClr val="tx1"/>
                </a:solidFill>
                <a:latin typeface="Arial" panose="020B0604020202020204" pitchFamily="34" charset="0"/>
              </a:rPr>
              <a:t>”</a:t>
            </a:r>
            <a:r>
              <a:rPr kumimoji="0" lang="zh-CN" altLang="en-US" sz="1800" b="1">
                <a:solidFill>
                  <a:schemeClr val="tx1"/>
                </a:solidFill>
                <a:latin typeface="Times New Roman" panose="02020603050405020304" pitchFamily="18" charset="0"/>
              </a:rPr>
              <a:t>方式进行通信和控制</a:t>
            </a:r>
          </a:p>
          <a:p>
            <a:pPr>
              <a:spcBef>
                <a:spcPct val="0"/>
              </a:spcBef>
              <a:buClrTx/>
              <a:buSzTx/>
              <a:buFontTx/>
              <a:buChar char="•"/>
            </a:pPr>
            <a:r>
              <a:rPr kumimoji="0" lang="zh-CN" altLang="en-US" sz="1800" b="1">
                <a:solidFill>
                  <a:schemeClr val="tx1"/>
                </a:solidFill>
                <a:latin typeface="Times New Roman" panose="02020603050405020304" pitchFamily="18" charset="0"/>
              </a:rPr>
              <a:t> 读写器发出操作命令，智能卡接收命令</a:t>
            </a:r>
          </a:p>
          <a:p>
            <a:pPr>
              <a:spcBef>
                <a:spcPct val="0"/>
              </a:spcBef>
              <a:buClrTx/>
              <a:buSzTx/>
              <a:buFontTx/>
              <a:buChar char="•"/>
            </a:pPr>
            <a:r>
              <a:rPr kumimoji="0" lang="zh-CN" altLang="en-US" sz="1800" b="1">
                <a:solidFill>
                  <a:schemeClr val="tx1"/>
                </a:solidFill>
                <a:latin typeface="Times New Roman" panose="02020603050405020304" pitchFamily="18" charset="0"/>
              </a:rPr>
              <a:t> 操作系统对命令加以解释，完成命令的解密与校验</a:t>
            </a:r>
          </a:p>
          <a:p>
            <a:pPr>
              <a:spcBef>
                <a:spcPct val="0"/>
              </a:spcBef>
              <a:buClrTx/>
              <a:buSzTx/>
              <a:buFontTx/>
              <a:buChar char="•"/>
            </a:pPr>
            <a:r>
              <a:rPr kumimoji="0" lang="zh-CN" altLang="en-US" sz="1800" b="1">
                <a:solidFill>
                  <a:schemeClr val="tx1"/>
                </a:solidFill>
                <a:latin typeface="Times New Roman" panose="02020603050405020304" pitchFamily="18" charset="0"/>
              </a:rPr>
              <a:t> 操作系统调用相应程序来进行数据处理，产生应答信息，加密后送给读写器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76803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7680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A9BF096-B309-472D-B778-37E2114BDBA6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768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宋体" panose="02010600030101010101" pitchFamily="2" charset="-122"/>
              </a:rPr>
              <a:t>三足鼎立</a:t>
            </a:r>
          </a:p>
        </p:txBody>
      </p:sp>
      <p:sp>
        <p:nvSpPr>
          <p:cNvPr id="8" name="Freeform 22"/>
          <p:cNvSpPr>
            <a:spLocks/>
          </p:cNvSpPr>
          <p:nvPr/>
        </p:nvSpPr>
        <p:spPr bwMode="gray">
          <a:xfrm rot="14400000">
            <a:off x="4625182" y="3536156"/>
            <a:ext cx="1365250" cy="2071687"/>
          </a:xfrm>
          <a:custGeom>
            <a:avLst/>
            <a:gdLst/>
            <a:ahLst/>
            <a:cxnLst>
              <a:cxn ang="0">
                <a:pos x="1233" y="343"/>
              </a:cxn>
              <a:cxn ang="0">
                <a:pos x="413" y="1764"/>
              </a:cxn>
              <a:cxn ang="0">
                <a:pos x="0" y="1226"/>
              </a:cxn>
              <a:cxn ang="0">
                <a:pos x="6" y="1098"/>
              </a:cxn>
              <a:cxn ang="0">
                <a:pos x="638" y="0"/>
              </a:cxn>
              <a:cxn ang="0">
                <a:pos x="1233" y="343"/>
              </a:cxn>
              <a:cxn ang="0">
                <a:pos x="1233" y="343"/>
              </a:cxn>
            </a:cxnLst>
            <a:rect l="0" t="0" r="r" b="b"/>
            <a:pathLst>
              <a:path w="1233" h="1764">
                <a:moveTo>
                  <a:pt x="1233" y="343"/>
                </a:moveTo>
                <a:lnTo>
                  <a:pt x="413" y="1764"/>
                </a:lnTo>
                <a:lnTo>
                  <a:pt x="0" y="1226"/>
                </a:lnTo>
                <a:lnTo>
                  <a:pt x="6" y="1098"/>
                </a:lnTo>
                <a:lnTo>
                  <a:pt x="638" y="0"/>
                </a:lnTo>
                <a:lnTo>
                  <a:pt x="1233" y="343"/>
                </a:lnTo>
                <a:lnTo>
                  <a:pt x="1233" y="343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540000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Freeform 16"/>
          <p:cNvSpPr>
            <a:spLocks/>
          </p:cNvSpPr>
          <p:nvPr/>
        </p:nvSpPr>
        <p:spPr bwMode="gray">
          <a:xfrm>
            <a:off x="2819400" y="2762250"/>
            <a:ext cx="1447800" cy="1954213"/>
          </a:xfrm>
          <a:custGeom>
            <a:avLst/>
            <a:gdLst/>
            <a:ahLst/>
            <a:cxnLst>
              <a:cxn ang="0">
                <a:pos x="1233" y="343"/>
              </a:cxn>
              <a:cxn ang="0">
                <a:pos x="413" y="1764"/>
              </a:cxn>
              <a:cxn ang="0">
                <a:pos x="0" y="1226"/>
              </a:cxn>
              <a:cxn ang="0">
                <a:pos x="6" y="1098"/>
              </a:cxn>
              <a:cxn ang="0">
                <a:pos x="638" y="0"/>
              </a:cxn>
              <a:cxn ang="0">
                <a:pos x="1233" y="343"/>
              </a:cxn>
              <a:cxn ang="0">
                <a:pos x="1233" y="343"/>
              </a:cxn>
            </a:cxnLst>
            <a:rect l="0" t="0" r="r" b="b"/>
            <a:pathLst>
              <a:path w="1233" h="1764">
                <a:moveTo>
                  <a:pt x="1233" y="343"/>
                </a:moveTo>
                <a:lnTo>
                  <a:pt x="413" y="1764"/>
                </a:lnTo>
                <a:lnTo>
                  <a:pt x="0" y="1226"/>
                </a:lnTo>
                <a:lnTo>
                  <a:pt x="6" y="1098"/>
                </a:lnTo>
                <a:lnTo>
                  <a:pt x="638" y="0"/>
                </a:lnTo>
                <a:lnTo>
                  <a:pt x="1233" y="343"/>
                </a:lnTo>
                <a:lnTo>
                  <a:pt x="1233" y="343"/>
                </a:lnTo>
                <a:close/>
              </a:path>
            </a:pathLst>
          </a:cu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540000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2811463" y="3967163"/>
            <a:ext cx="2493962" cy="1395412"/>
            <a:chOff x="1655" y="2837"/>
            <a:chExt cx="1571" cy="879"/>
          </a:xfrm>
        </p:grpSpPr>
        <p:sp>
          <p:nvSpPr>
            <p:cNvPr id="76821" name="Freeform 28"/>
            <p:cNvSpPr>
              <a:spLocks/>
            </p:cNvSpPr>
            <p:nvPr/>
          </p:nvSpPr>
          <p:spPr bwMode="gray">
            <a:xfrm>
              <a:off x="1655" y="2837"/>
              <a:ext cx="366" cy="692"/>
            </a:xfrm>
            <a:custGeom>
              <a:avLst/>
              <a:gdLst>
                <a:gd name="T0" fmla="*/ 33 w 495"/>
                <a:gd name="T1" fmla="*/ 14 h 971"/>
                <a:gd name="T2" fmla="*/ 33 w 495"/>
                <a:gd name="T3" fmla="*/ 46 h 971"/>
                <a:gd name="T4" fmla="*/ 30 w 495"/>
                <a:gd name="T5" fmla="*/ 46 h 971"/>
                <a:gd name="T6" fmla="*/ 28 w 495"/>
                <a:gd name="T7" fmla="*/ 45 h 971"/>
                <a:gd name="T8" fmla="*/ 27 w 495"/>
                <a:gd name="T9" fmla="*/ 43 h 971"/>
                <a:gd name="T10" fmla="*/ 24 w 495"/>
                <a:gd name="T11" fmla="*/ 43 h 971"/>
                <a:gd name="T12" fmla="*/ 22 w 495"/>
                <a:gd name="T13" fmla="*/ 41 h 971"/>
                <a:gd name="T14" fmla="*/ 20 w 495"/>
                <a:gd name="T15" fmla="*/ 38 h 971"/>
                <a:gd name="T16" fmla="*/ 18 w 495"/>
                <a:gd name="T17" fmla="*/ 34 h 971"/>
                <a:gd name="T18" fmla="*/ 15 w 495"/>
                <a:gd name="T19" fmla="*/ 31 h 971"/>
                <a:gd name="T20" fmla="*/ 12 w 495"/>
                <a:gd name="T21" fmla="*/ 26 h 971"/>
                <a:gd name="T22" fmla="*/ 9 w 495"/>
                <a:gd name="T23" fmla="*/ 21 h 971"/>
                <a:gd name="T24" fmla="*/ 7 w 495"/>
                <a:gd name="T25" fmla="*/ 17 h 971"/>
                <a:gd name="T26" fmla="*/ 2 w 495"/>
                <a:gd name="T27" fmla="*/ 10 h 971"/>
                <a:gd name="T28" fmla="*/ 1 w 495"/>
                <a:gd name="T29" fmla="*/ 6 h 971"/>
                <a:gd name="T30" fmla="*/ 0 w 495"/>
                <a:gd name="T31" fmla="*/ 3 h 971"/>
                <a:gd name="T32" fmla="*/ 1 w 495"/>
                <a:gd name="T33" fmla="*/ 0 h 971"/>
                <a:gd name="T34" fmla="*/ 1 w 495"/>
                <a:gd name="T35" fmla="*/ 2 h 971"/>
                <a:gd name="T36" fmla="*/ 1 w 495"/>
                <a:gd name="T37" fmla="*/ 4 h 971"/>
                <a:gd name="T38" fmla="*/ 1 w 495"/>
                <a:gd name="T39" fmla="*/ 5 h 971"/>
                <a:gd name="T40" fmla="*/ 1 w 495"/>
                <a:gd name="T41" fmla="*/ 6 h 971"/>
                <a:gd name="T42" fmla="*/ 2 w 495"/>
                <a:gd name="T43" fmla="*/ 8 h 971"/>
                <a:gd name="T44" fmla="*/ 4 w 495"/>
                <a:gd name="T45" fmla="*/ 10 h 971"/>
                <a:gd name="T46" fmla="*/ 5 w 495"/>
                <a:gd name="T47" fmla="*/ 11 h 971"/>
                <a:gd name="T48" fmla="*/ 8 w 495"/>
                <a:gd name="T49" fmla="*/ 12 h 971"/>
                <a:gd name="T50" fmla="*/ 12 w 495"/>
                <a:gd name="T51" fmla="*/ 14 h 971"/>
                <a:gd name="T52" fmla="*/ 16 w 495"/>
                <a:gd name="T53" fmla="*/ 14 h 971"/>
                <a:gd name="T54" fmla="*/ 33 w 495"/>
                <a:gd name="T55" fmla="*/ 14 h 971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495"/>
                <a:gd name="T85" fmla="*/ 0 h 971"/>
                <a:gd name="T86" fmla="*/ 495 w 495"/>
                <a:gd name="T87" fmla="*/ 971 h 971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495" h="971">
                  <a:moveTo>
                    <a:pt x="495" y="285"/>
                  </a:moveTo>
                  <a:lnTo>
                    <a:pt x="495" y="971"/>
                  </a:lnTo>
                  <a:lnTo>
                    <a:pt x="462" y="964"/>
                  </a:lnTo>
                  <a:lnTo>
                    <a:pt x="430" y="953"/>
                  </a:lnTo>
                  <a:lnTo>
                    <a:pt x="401" y="931"/>
                  </a:lnTo>
                  <a:lnTo>
                    <a:pt x="372" y="898"/>
                  </a:lnTo>
                  <a:lnTo>
                    <a:pt x="339" y="855"/>
                  </a:lnTo>
                  <a:lnTo>
                    <a:pt x="306" y="801"/>
                  </a:lnTo>
                  <a:lnTo>
                    <a:pt x="270" y="732"/>
                  </a:lnTo>
                  <a:lnTo>
                    <a:pt x="227" y="648"/>
                  </a:lnTo>
                  <a:lnTo>
                    <a:pt x="183" y="554"/>
                  </a:lnTo>
                  <a:lnTo>
                    <a:pt x="129" y="438"/>
                  </a:lnTo>
                  <a:lnTo>
                    <a:pt x="96" y="369"/>
                  </a:lnTo>
                  <a:lnTo>
                    <a:pt x="29" y="211"/>
                  </a:lnTo>
                  <a:lnTo>
                    <a:pt x="2" y="127"/>
                  </a:lnTo>
                  <a:lnTo>
                    <a:pt x="0" y="60"/>
                  </a:lnTo>
                  <a:lnTo>
                    <a:pt x="15" y="0"/>
                  </a:lnTo>
                  <a:lnTo>
                    <a:pt x="15" y="43"/>
                  </a:lnTo>
                  <a:lnTo>
                    <a:pt x="15" y="72"/>
                  </a:lnTo>
                  <a:lnTo>
                    <a:pt x="15" y="99"/>
                  </a:lnTo>
                  <a:lnTo>
                    <a:pt x="18" y="126"/>
                  </a:lnTo>
                  <a:lnTo>
                    <a:pt x="29" y="162"/>
                  </a:lnTo>
                  <a:lnTo>
                    <a:pt x="53" y="198"/>
                  </a:lnTo>
                  <a:lnTo>
                    <a:pt x="85" y="231"/>
                  </a:lnTo>
                  <a:lnTo>
                    <a:pt x="125" y="260"/>
                  </a:lnTo>
                  <a:lnTo>
                    <a:pt x="180" y="278"/>
                  </a:lnTo>
                  <a:lnTo>
                    <a:pt x="245" y="282"/>
                  </a:lnTo>
                  <a:lnTo>
                    <a:pt x="495" y="285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22" name="AutoShape 29"/>
            <p:cNvSpPr>
              <a:spLocks noChangeArrowheads="1"/>
            </p:cNvSpPr>
            <p:nvPr/>
          </p:nvSpPr>
          <p:spPr bwMode="gray">
            <a:xfrm rot="5400000">
              <a:off x="2589" y="3078"/>
              <a:ext cx="872" cy="403"/>
            </a:xfrm>
            <a:prstGeom prst="triangle">
              <a:avLst>
                <a:gd name="adj" fmla="val 50000"/>
              </a:avLst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8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23" name="Freeform 30"/>
            <p:cNvSpPr>
              <a:spLocks/>
            </p:cNvSpPr>
            <p:nvPr/>
          </p:nvSpPr>
          <p:spPr bwMode="gray">
            <a:xfrm>
              <a:off x="1985" y="3040"/>
              <a:ext cx="1005" cy="489"/>
            </a:xfrm>
            <a:custGeom>
              <a:avLst/>
              <a:gdLst>
                <a:gd name="T0" fmla="*/ 10451 w 750"/>
                <a:gd name="T1" fmla="*/ 0 h 378"/>
                <a:gd name="T2" fmla="*/ 0 w 750"/>
                <a:gd name="T3" fmla="*/ 0 h 378"/>
                <a:gd name="T4" fmla="*/ 28 w 750"/>
                <a:gd name="T5" fmla="*/ 1966 h 378"/>
                <a:gd name="T6" fmla="*/ 391 w 750"/>
                <a:gd name="T7" fmla="*/ 3836 h 378"/>
                <a:gd name="T8" fmla="*/ 10451 w 750"/>
                <a:gd name="T9" fmla="*/ 3836 h 378"/>
                <a:gd name="T10" fmla="*/ 10451 w 750"/>
                <a:gd name="T11" fmla="*/ 0 h 378"/>
                <a:gd name="T12" fmla="*/ 10451 w 750"/>
                <a:gd name="T13" fmla="*/ 0 h 3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50"/>
                <a:gd name="T22" fmla="*/ 0 h 378"/>
                <a:gd name="T23" fmla="*/ 750 w 750"/>
                <a:gd name="T24" fmla="*/ 378 h 3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50" h="378">
                  <a:moveTo>
                    <a:pt x="750" y="0"/>
                  </a:moveTo>
                  <a:lnTo>
                    <a:pt x="0" y="0"/>
                  </a:lnTo>
                  <a:lnTo>
                    <a:pt x="2" y="194"/>
                  </a:lnTo>
                  <a:lnTo>
                    <a:pt x="28" y="378"/>
                  </a:lnTo>
                  <a:lnTo>
                    <a:pt x="750" y="378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" name="Text Box 31"/>
          <p:cNvSpPr txBox="1">
            <a:spLocks noChangeArrowheads="1"/>
          </p:cNvSpPr>
          <p:nvPr/>
        </p:nvSpPr>
        <p:spPr bwMode="auto">
          <a:xfrm>
            <a:off x="539750" y="4148138"/>
            <a:ext cx="2160588" cy="138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>
                <a:solidFill>
                  <a:schemeClr val="tx1"/>
                </a:solidFill>
                <a:latin typeface="Arial" panose="020B0604020202020204" pitchFamily="34" charset="0"/>
              </a:rPr>
              <a:t>Android: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>
                <a:solidFill>
                  <a:schemeClr val="tx1"/>
                </a:solidFill>
                <a:latin typeface="Arial" panose="020B0604020202020204" pitchFamily="34" charset="0"/>
              </a:rPr>
              <a:t>Google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>
                <a:solidFill>
                  <a:schemeClr val="tx1"/>
                </a:solidFill>
                <a:latin typeface="Arial" panose="020B0604020202020204" pitchFamily="34" charset="0"/>
              </a:rPr>
              <a:t>&amp;Motorola</a:t>
            </a:r>
            <a:endParaRPr kumimoji="0" lang="zh-CN" altLang="en-US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 Box 32"/>
          <p:cNvSpPr txBox="1">
            <a:spLocks noChangeArrowheads="1"/>
          </p:cNvSpPr>
          <p:nvPr/>
        </p:nvSpPr>
        <p:spPr bwMode="auto">
          <a:xfrm>
            <a:off x="6665913" y="4364038"/>
            <a:ext cx="2227262" cy="138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>
                <a:solidFill>
                  <a:schemeClr val="tx1"/>
                </a:solidFill>
                <a:latin typeface="Arial" panose="020B0604020202020204" pitchFamily="34" charset="0"/>
              </a:rPr>
              <a:t>Winphone: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>
                <a:solidFill>
                  <a:schemeClr val="tx1"/>
                </a:solidFill>
                <a:latin typeface="Arial" panose="020B0604020202020204" pitchFamily="34" charset="0"/>
              </a:rPr>
              <a:t>Microsoft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>
                <a:solidFill>
                  <a:schemeClr val="tx1"/>
                </a:solidFill>
                <a:latin typeface="Arial" panose="020B0604020202020204" pitchFamily="34" charset="0"/>
              </a:rPr>
              <a:t>&amp; Nokia</a:t>
            </a:r>
            <a:endParaRPr kumimoji="0" lang="zh-CN" altLang="en-US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 Box 33"/>
          <p:cNvSpPr txBox="1">
            <a:spLocks noChangeArrowheads="1"/>
          </p:cNvSpPr>
          <p:nvPr/>
        </p:nvSpPr>
        <p:spPr bwMode="auto">
          <a:xfrm>
            <a:off x="3635375" y="1268413"/>
            <a:ext cx="32607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>
                <a:solidFill>
                  <a:schemeClr val="tx1"/>
                </a:solidFill>
                <a:latin typeface="Arial" panose="020B0604020202020204" pitchFamily="34" charset="0"/>
              </a:rPr>
              <a:t>IOS: Apple</a:t>
            </a:r>
            <a:endParaRPr kumimoji="0" lang="zh-CN" altLang="en-US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7" name="Freeform 17"/>
          <p:cNvSpPr>
            <a:spLocks/>
          </p:cNvSpPr>
          <p:nvPr/>
        </p:nvSpPr>
        <p:spPr bwMode="gray">
          <a:xfrm rot="7200000">
            <a:off x="4510882" y="1681956"/>
            <a:ext cx="1365250" cy="2071687"/>
          </a:xfrm>
          <a:custGeom>
            <a:avLst/>
            <a:gdLst/>
            <a:ahLst/>
            <a:cxnLst>
              <a:cxn ang="0">
                <a:pos x="1233" y="343"/>
              </a:cxn>
              <a:cxn ang="0">
                <a:pos x="413" y="1764"/>
              </a:cxn>
              <a:cxn ang="0">
                <a:pos x="0" y="1226"/>
              </a:cxn>
              <a:cxn ang="0">
                <a:pos x="6" y="1098"/>
              </a:cxn>
              <a:cxn ang="0">
                <a:pos x="638" y="0"/>
              </a:cxn>
              <a:cxn ang="0">
                <a:pos x="1233" y="343"/>
              </a:cxn>
              <a:cxn ang="0">
                <a:pos x="1233" y="343"/>
              </a:cxn>
            </a:cxnLst>
            <a:rect l="0" t="0" r="r" b="b"/>
            <a:pathLst>
              <a:path w="1233" h="1764">
                <a:moveTo>
                  <a:pt x="1233" y="343"/>
                </a:moveTo>
                <a:lnTo>
                  <a:pt x="413" y="1764"/>
                </a:lnTo>
                <a:lnTo>
                  <a:pt x="0" y="1226"/>
                </a:lnTo>
                <a:lnTo>
                  <a:pt x="6" y="1098"/>
                </a:lnTo>
                <a:lnTo>
                  <a:pt x="638" y="0"/>
                </a:lnTo>
                <a:lnTo>
                  <a:pt x="1233" y="343"/>
                </a:lnTo>
                <a:lnTo>
                  <a:pt x="1233" y="343"/>
                </a:ln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2901950" y="1668463"/>
            <a:ext cx="2349500" cy="2066925"/>
            <a:chOff x="1712" y="1389"/>
            <a:chExt cx="1480" cy="1302"/>
          </a:xfrm>
        </p:grpSpPr>
        <p:sp>
          <p:nvSpPr>
            <p:cNvPr id="76818" name="AutoShape 19"/>
            <p:cNvSpPr>
              <a:spLocks noChangeArrowheads="1"/>
            </p:cNvSpPr>
            <p:nvPr/>
          </p:nvSpPr>
          <p:spPr bwMode="gray">
            <a:xfrm rot="-9000000">
              <a:off x="1712" y="2311"/>
              <a:ext cx="908" cy="38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8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19" name="Freeform 20"/>
            <p:cNvSpPr>
              <a:spLocks/>
            </p:cNvSpPr>
            <p:nvPr/>
          </p:nvSpPr>
          <p:spPr bwMode="gray">
            <a:xfrm rot="7200000">
              <a:off x="1961" y="1810"/>
              <a:ext cx="948" cy="508"/>
            </a:xfrm>
            <a:custGeom>
              <a:avLst/>
              <a:gdLst>
                <a:gd name="T0" fmla="*/ 6175 w 750"/>
                <a:gd name="T1" fmla="*/ 0 h 378"/>
                <a:gd name="T2" fmla="*/ 0 w 750"/>
                <a:gd name="T3" fmla="*/ 0 h 378"/>
                <a:gd name="T4" fmla="*/ 20 w 750"/>
                <a:gd name="T5" fmla="*/ 2779 h 378"/>
                <a:gd name="T6" fmla="*/ 230 w 750"/>
                <a:gd name="T7" fmla="*/ 5408 h 378"/>
                <a:gd name="T8" fmla="*/ 6175 w 750"/>
                <a:gd name="T9" fmla="*/ 5408 h 378"/>
                <a:gd name="T10" fmla="*/ 6175 w 750"/>
                <a:gd name="T11" fmla="*/ 0 h 378"/>
                <a:gd name="T12" fmla="*/ 6175 w 750"/>
                <a:gd name="T13" fmla="*/ 0 h 3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50"/>
                <a:gd name="T22" fmla="*/ 0 h 378"/>
                <a:gd name="T23" fmla="*/ 750 w 750"/>
                <a:gd name="T24" fmla="*/ 378 h 3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50" h="378">
                  <a:moveTo>
                    <a:pt x="750" y="0"/>
                  </a:moveTo>
                  <a:lnTo>
                    <a:pt x="0" y="0"/>
                  </a:lnTo>
                  <a:lnTo>
                    <a:pt x="2" y="194"/>
                  </a:lnTo>
                  <a:lnTo>
                    <a:pt x="28" y="378"/>
                  </a:lnTo>
                  <a:lnTo>
                    <a:pt x="750" y="378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20" name="Freeform 21"/>
            <p:cNvSpPr>
              <a:spLocks/>
            </p:cNvSpPr>
            <p:nvPr/>
          </p:nvSpPr>
          <p:spPr bwMode="gray">
            <a:xfrm rot="7200000">
              <a:off x="2637" y="1226"/>
              <a:ext cx="392" cy="718"/>
            </a:xfrm>
            <a:custGeom>
              <a:avLst/>
              <a:gdLst>
                <a:gd name="T0" fmla="*/ 61 w 495"/>
                <a:gd name="T1" fmla="*/ 19 h 971"/>
                <a:gd name="T2" fmla="*/ 61 w 495"/>
                <a:gd name="T3" fmla="*/ 64 h 971"/>
                <a:gd name="T4" fmla="*/ 56 w 495"/>
                <a:gd name="T5" fmla="*/ 64 h 971"/>
                <a:gd name="T6" fmla="*/ 53 w 495"/>
                <a:gd name="T7" fmla="*/ 63 h 971"/>
                <a:gd name="T8" fmla="*/ 49 w 495"/>
                <a:gd name="T9" fmla="*/ 61 h 971"/>
                <a:gd name="T10" fmla="*/ 46 w 495"/>
                <a:gd name="T11" fmla="*/ 59 h 971"/>
                <a:gd name="T12" fmla="*/ 41 w 495"/>
                <a:gd name="T13" fmla="*/ 57 h 971"/>
                <a:gd name="T14" fmla="*/ 37 w 495"/>
                <a:gd name="T15" fmla="*/ 53 h 971"/>
                <a:gd name="T16" fmla="*/ 33 w 495"/>
                <a:gd name="T17" fmla="*/ 49 h 971"/>
                <a:gd name="T18" fmla="*/ 28 w 495"/>
                <a:gd name="T19" fmla="*/ 43 h 971"/>
                <a:gd name="T20" fmla="*/ 23 w 495"/>
                <a:gd name="T21" fmla="*/ 37 h 971"/>
                <a:gd name="T22" fmla="*/ 16 w 495"/>
                <a:gd name="T23" fmla="*/ 29 h 971"/>
                <a:gd name="T24" fmla="*/ 12 w 495"/>
                <a:gd name="T25" fmla="*/ 24 h 971"/>
                <a:gd name="T26" fmla="*/ 4 w 495"/>
                <a:gd name="T27" fmla="*/ 14 h 971"/>
                <a:gd name="T28" fmla="*/ 2 w 495"/>
                <a:gd name="T29" fmla="*/ 9 h 971"/>
                <a:gd name="T30" fmla="*/ 0 w 495"/>
                <a:gd name="T31" fmla="*/ 4 h 971"/>
                <a:gd name="T32" fmla="*/ 2 w 495"/>
                <a:gd name="T33" fmla="*/ 0 h 971"/>
                <a:gd name="T34" fmla="*/ 2 w 495"/>
                <a:gd name="T35" fmla="*/ 3 h 971"/>
                <a:gd name="T36" fmla="*/ 2 w 495"/>
                <a:gd name="T37" fmla="*/ 5 h 971"/>
                <a:gd name="T38" fmla="*/ 2 w 495"/>
                <a:gd name="T39" fmla="*/ 7 h 971"/>
                <a:gd name="T40" fmla="*/ 2 w 495"/>
                <a:gd name="T41" fmla="*/ 9 h 971"/>
                <a:gd name="T42" fmla="*/ 4 w 495"/>
                <a:gd name="T43" fmla="*/ 11 h 971"/>
                <a:gd name="T44" fmla="*/ 6 w 495"/>
                <a:gd name="T45" fmla="*/ 13 h 971"/>
                <a:gd name="T46" fmla="*/ 10 w 495"/>
                <a:gd name="T47" fmla="*/ 16 h 971"/>
                <a:gd name="T48" fmla="*/ 16 w 495"/>
                <a:gd name="T49" fmla="*/ 18 h 971"/>
                <a:gd name="T50" fmla="*/ 22 w 495"/>
                <a:gd name="T51" fmla="*/ 18 h 971"/>
                <a:gd name="T52" fmla="*/ 30 w 495"/>
                <a:gd name="T53" fmla="*/ 19 h 971"/>
                <a:gd name="T54" fmla="*/ 61 w 495"/>
                <a:gd name="T55" fmla="*/ 19 h 971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495"/>
                <a:gd name="T85" fmla="*/ 0 h 971"/>
                <a:gd name="T86" fmla="*/ 495 w 495"/>
                <a:gd name="T87" fmla="*/ 971 h 971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495" h="971">
                  <a:moveTo>
                    <a:pt x="495" y="285"/>
                  </a:moveTo>
                  <a:lnTo>
                    <a:pt x="495" y="971"/>
                  </a:lnTo>
                  <a:lnTo>
                    <a:pt x="462" y="964"/>
                  </a:lnTo>
                  <a:lnTo>
                    <a:pt x="430" y="953"/>
                  </a:lnTo>
                  <a:lnTo>
                    <a:pt x="401" y="931"/>
                  </a:lnTo>
                  <a:lnTo>
                    <a:pt x="372" y="898"/>
                  </a:lnTo>
                  <a:lnTo>
                    <a:pt x="339" y="855"/>
                  </a:lnTo>
                  <a:lnTo>
                    <a:pt x="306" y="801"/>
                  </a:lnTo>
                  <a:lnTo>
                    <a:pt x="270" y="732"/>
                  </a:lnTo>
                  <a:lnTo>
                    <a:pt x="227" y="648"/>
                  </a:lnTo>
                  <a:lnTo>
                    <a:pt x="183" y="554"/>
                  </a:lnTo>
                  <a:lnTo>
                    <a:pt x="129" y="438"/>
                  </a:lnTo>
                  <a:lnTo>
                    <a:pt x="96" y="369"/>
                  </a:lnTo>
                  <a:lnTo>
                    <a:pt x="29" y="211"/>
                  </a:lnTo>
                  <a:lnTo>
                    <a:pt x="2" y="127"/>
                  </a:lnTo>
                  <a:lnTo>
                    <a:pt x="0" y="60"/>
                  </a:lnTo>
                  <a:lnTo>
                    <a:pt x="15" y="0"/>
                  </a:lnTo>
                  <a:lnTo>
                    <a:pt x="15" y="43"/>
                  </a:lnTo>
                  <a:lnTo>
                    <a:pt x="15" y="72"/>
                  </a:lnTo>
                  <a:lnTo>
                    <a:pt x="15" y="99"/>
                  </a:lnTo>
                  <a:lnTo>
                    <a:pt x="18" y="126"/>
                  </a:lnTo>
                  <a:lnTo>
                    <a:pt x="29" y="162"/>
                  </a:lnTo>
                  <a:lnTo>
                    <a:pt x="53" y="198"/>
                  </a:lnTo>
                  <a:lnTo>
                    <a:pt x="85" y="231"/>
                  </a:lnTo>
                  <a:lnTo>
                    <a:pt x="125" y="260"/>
                  </a:lnTo>
                  <a:lnTo>
                    <a:pt x="180" y="278"/>
                  </a:lnTo>
                  <a:lnTo>
                    <a:pt x="245" y="282"/>
                  </a:lnTo>
                  <a:lnTo>
                    <a:pt x="495" y="2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" name="Group 23"/>
          <p:cNvGrpSpPr>
            <a:grpSpLocks/>
          </p:cNvGrpSpPr>
          <p:nvPr/>
        </p:nvGrpSpPr>
        <p:grpSpPr bwMode="auto">
          <a:xfrm>
            <a:off x="4706938" y="2624138"/>
            <a:ext cx="2057400" cy="2192337"/>
            <a:chOff x="2854" y="1996"/>
            <a:chExt cx="1296" cy="1381"/>
          </a:xfrm>
        </p:grpSpPr>
        <p:sp>
          <p:nvSpPr>
            <p:cNvPr id="76815" name="AutoShape 24"/>
            <p:cNvSpPr>
              <a:spLocks noChangeArrowheads="1"/>
            </p:cNvSpPr>
            <p:nvPr/>
          </p:nvSpPr>
          <p:spPr bwMode="gray">
            <a:xfrm rot="-1800000">
              <a:off x="2854" y="1996"/>
              <a:ext cx="906" cy="380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8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816" name="Freeform 25"/>
            <p:cNvSpPr>
              <a:spLocks/>
            </p:cNvSpPr>
            <p:nvPr/>
          </p:nvSpPr>
          <p:spPr bwMode="gray">
            <a:xfrm rot="-7200000">
              <a:off x="3102" y="2371"/>
              <a:ext cx="948" cy="507"/>
            </a:xfrm>
            <a:custGeom>
              <a:avLst/>
              <a:gdLst>
                <a:gd name="T0" fmla="*/ 6175 w 750"/>
                <a:gd name="T1" fmla="*/ 0 h 378"/>
                <a:gd name="T2" fmla="*/ 0 w 750"/>
                <a:gd name="T3" fmla="*/ 0 h 378"/>
                <a:gd name="T4" fmla="*/ 20 w 750"/>
                <a:gd name="T5" fmla="*/ 2724 h 378"/>
                <a:gd name="T6" fmla="*/ 230 w 750"/>
                <a:gd name="T7" fmla="*/ 5309 h 378"/>
                <a:gd name="T8" fmla="*/ 6175 w 750"/>
                <a:gd name="T9" fmla="*/ 5309 h 378"/>
                <a:gd name="T10" fmla="*/ 6175 w 750"/>
                <a:gd name="T11" fmla="*/ 0 h 378"/>
                <a:gd name="T12" fmla="*/ 6175 w 750"/>
                <a:gd name="T13" fmla="*/ 0 h 3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50"/>
                <a:gd name="T22" fmla="*/ 0 h 378"/>
                <a:gd name="T23" fmla="*/ 750 w 750"/>
                <a:gd name="T24" fmla="*/ 378 h 3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50" h="378">
                  <a:moveTo>
                    <a:pt x="750" y="0"/>
                  </a:moveTo>
                  <a:lnTo>
                    <a:pt x="0" y="0"/>
                  </a:lnTo>
                  <a:lnTo>
                    <a:pt x="2" y="194"/>
                  </a:lnTo>
                  <a:lnTo>
                    <a:pt x="28" y="378"/>
                  </a:lnTo>
                  <a:lnTo>
                    <a:pt x="750" y="378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17" name="Freeform 26"/>
            <p:cNvSpPr>
              <a:spLocks/>
            </p:cNvSpPr>
            <p:nvPr/>
          </p:nvSpPr>
          <p:spPr bwMode="gray">
            <a:xfrm rot="-7200000">
              <a:off x="3618" y="2845"/>
              <a:ext cx="346" cy="718"/>
            </a:xfrm>
            <a:custGeom>
              <a:avLst/>
              <a:gdLst>
                <a:gd name="T0" fmla="*/ 20 w 495"/>
                <a:gd name="T1" fmla="*/ 19 h 971"/>
                <a:gd name="T2" fmla="*/ 20 w 495"/>
                <a:gd name="T3" fmla="*/ 64 h 971"/>
                <a:gd name="T4" fmla="*/ 19 w 495"/>
                <a:gd name="T5" fmla="*/ 64 h 971"/>
                <a:gd name="T6" fmla="*/ 17 w 495"/>
                <a:gd name="T7" fmla="*/ 63 h 971"/>
                <a:gd name="T8" fmla="*/ 16 w 495"/>
                <a:gd name="T9" fmla="*/ 61 h 971"/>
                <a:gd name="T10" fmla="*/ 15 w 495"/>
                <a:gd name="T11" fmla="*/ 59 h 971"/>
                <a:gd name="T12" fmla="*/ 14 w 495"/>
                <a:gd name="T13" fmla="*/ 57 h 971"/>
                <a:gd name="T14" fmla="*/ 12 w 495"/>
                <a:gd name="T15" fmla="*/ 53 h 971"/>
                <a:gd name="T16" fmla="*/ 10 w 495"/>
                <a:gd name="T17" fmla="*/ 49 h 971"/>
                <a:gd name="T18" fmla="*/ 9 w 495"/>
                <a:gd name="T19" fmla="*/ 43 h 971"/>
                <a:gd name="T20" fmla="*/ 7 w 495"/>
                <a:gd name="T21" fmla="*/ 37 h 971"/>
                <a:gd name="T22" fmla="*/ 5 w 495"/>
                <a:gd name="T23" fmla="*/ 29 h 971"/>
                <a:gd name="T24" fmla="*/ 4 w 495"/>
                <a:gd name="T25" fmla="*/ 24 h 971"/>
                <a:gd name="T26" fmla="*/ 1 w 495"/>
                <a:gd name="T27" fmla="*/ 14 h 971"/>
                <a:gd name="T28" fmla="*/ 1 w 495"/>
                <a:gd name="T29" fmla="*/ 9 h 971"/>
                <a:gd name="T30" fmla="*/ 0 w 495"/>
                <a:gd name="T31" fmla="*/ 4 h 971"/>
                <a:gd name="T32" fmla="*/ 1 w 495"/>
                <a:gd name="T33" fmla="*/ 0 h 971"/>
                <a:gd name="T34" fmla="*/ 1 w 495"/>
                <a:gd name="T35" fmla="*/ 3 h 971"/>
                <a:gd name="T36" fmla="*/ 1 w 495"/>
                <a:gd name="T37" fmla="*/ 5 h 971"/>
                <a:gd name="T38" fmla="*/ 1 w 495"/>
                <a:gd name="T39" fmla="*/ 7 h 971"/>
                <a:gd name="T40" fmla="*/ 1 w 495"/>
                <a:gd name="T41" fmla="*/ 9 h 971"/>
                <a:gd name="T42" fmla="*/ 1 w 495"/>
                <a:gd name="T43" fmla="*/ 11 h 971"/>
                <a:gd name="T44" fmla="*/ 2 w 495"/>
                <a:gd name="T45" fmla="*/ 13 h 971"/>
                <a:gd name="T46" fmla="*/ 3 w 495"/>
                <a:gd name="T47" fmla="*/ 16 h 971"/>
                <a:gd name="T48" fmla="*/ 5 w 495"/>
                <a:gd name="T49" fmla="*/ 18 h 971"/>
                <a:gd name="T50" fmla="*/ 7 w 495"/>
                <a:gd name="T51" fmla="*/ 18 h 971"/>
                <a:gd name="T52" fmla="*/ 10 w 495"/>
                <a:gd name="T53" fmla="*/ 19 h 971"/>
                <a:gd name="T54" fmla="*/ 20 w 495"/>
                <a:gd name="T55" fmla="*/ 19 h 971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495"/>
                <a:gd name="T85" fmla="*/ 0 h 971"/>
                <a:gd name="T86" fmla="*/ 495 w 495"/>
                <a:gd name="T87" fmla="*/ 971 h 971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495" h="971">
                  <a:moveTo>
                    <a:pt x="495" y="285"/>
                  </a:moveTo>
                  <a:lnTo>
                    <a:pt x="495" y="971"/>
                  </a:lnTo>
                  <a:lnTo>
                    <a:pt x="462" y="964"/>
                  </a:lnTo>
                  <a:lnTo>
                    <a:pt x="430" y="953"/>
                  </a:lnTo>
                  <a:lnTo>
                    <a:pt x="401" y="931"/>
                  </a:lnTo>
                  <a:lnTo>
                    <a:pt x="372" y="898"/>
                  </a:lnTo>
                  <a:lnTo>
                    <a:pt x="339" y="855"/>
                  </a:lnTo>
                  <a:lnTo>
                    <a:pt x="306" y="801"/>
                  </a:lnTo>
                  <a:lnTo>
                    <a:pt x="270" y="732"/>
                  </a:lnTo>
                  <a:lnTo>
                    <a:pt x="227" y="648"/>
                  </a:lnTo>
                  <a:lnTo>
                    <a:pt x="183" y="554"/>
                  </a:lnTo>
                  <a:lnTo>
                    <a:pt x="129" y="438"/>
                  </a:lnTo>
                  <a:lnTo>
                    <a:pt x="96" y="369"/>
                  </a:lnTo>
                  <a:lnTo>
                    <a:pt x="29" y="211"/>
                  </a:lnTo>
                  <a:lnTo>
                    <a:pt x="2" y="127"/>
                  </a:lnTo>
                  <a:lnTo>
                    <a:pt x="0" y="60"/>
                  </a:lnTo>
                  <a:lnTo>
                    <a:pt x="15" y="0"/>
                  </a:lnTo>
                  <a:lnTo>
                    <a:pt x="15" y="43"/>
                  </a:lnTo>
                  <a:lnTo>
                    <a:pt x="15" y="72"/>
                  </a:lnTo>
                  <a:lnTo>
                    <a:pt x="15" y="99"/>
                  </a:lnTo>
                  <a:lnTo>
                    <a:pt x="18" y="126"/>
                  </a:lnTo>
                  <a:lnTo>
                    <a:pt x="29" y="162"/>
                  </a:lnTo>
                  <a:lnTo>
                    <a:pt x="53" y="198"/>
                  </a:lnTo>
                  <a:lnTo>
                    <a:pt x="85" y="231"/>
                  </a:lnTo>
                  <a:lnTo>
                    <a:pt x="125" y="260"/>
                  </a:lnTo>
                  <a:lnTo>
                    <a:pt x="180" y="278"/>
                  </a:lnTo>
                  <a:lnTo>
                    <a:pt x="245" y="282"/>
                  </a:lnTo>
                  <a:lnTo>
                    <a:pt x="495" y="285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내용 개체 틀 1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kumimoji="0" lang="en-US" altLang="ko-KR" b="1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</a:rPr>
              <a:t>Standard-based, </a:t>
            </a:r>
            <a:r>
              <a:rPr kumimoji="0" lang="en-US" altLang="ko-KR" b="1" smtClean="0">
                <a:solidFill>
                  <a:srgbClr val="FF0000"/>
                </a:solidFill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</a:rPr>
              <a:t>cross category platform</a:t>
            </a:r>
          </a:p>
          <a:p>
            <a:pPr lvl="1"/>
            <a:r>
              <a:rPr kumimoji="0" lang="en-US" altLang="ko-KR" sz="3000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</a:rPr>
              <a:t>Provide common &amp; multiple categories of compliances</a:t>
            </a:r>
          </a:p>
          <a:p>
            <a:r>
              <a:rPr kumimoji="0" lang="en-US" altLang="ko-KR" b="1" smtClean="0">
                <a:solidFill>
                  <a:srgbClr val="FF0000"/>
                </a:solidFill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</a:rPr>
              <a:t>Open Source </a:t>
            </a:r>
            <a:r>
              <a:rPr kumimoji="0" lang="en-US" altLang="ko-KR" b="1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</a:rPr>
              <a:t>Platform</a:t>
            </a:r>
          </a:p>
          <a:p>
            <a:pPr lvl="1"/>
            <a:r>
              <a:rPr kumimoji="0" lang="en-US" altLang="ko-KR" sz="3000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</a:rPr>
              <a:t>Tizen project resides within the Linux Foundation</a:t>
            </a:r>
          </a:p>
          <a:p>
            <a:r>
              <a:rPr kumimoji="0" lang="en-US" altLang="ko-KR" b="1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</a:rPr>
              <a:t>Provides a robust and flexible environment for HTML5 based application</a:t>
            </a:r>
          </a:p>
          <a:p>
            <a:pPr lvl="1"/>
            <a:endParaRPr kumimoji="0" lang="en-US" altLang="ko-KR" b="1" smtClean="0">
              <a:latin typeface="Tahoma" panose="020B0604030504040204" pitchFamily="34" charset="0"/>
              <a:ea typeface="Gulim" pitchFamily="34" charset="-127"/>
              <a:cs typeface="Tahoma" panose="020B0604030504040204" pitchFamily="34" charset="0"/>
            </a:endParaRPr>
          </a:p>
        </p:txBody>
      </p:sp>
      <p:sp>
        <p:nvSpPr>
          <p:cNvPr id="77827" name="제목 2"/>
          <p:cNvSpPr>
            <a:spLocks noGrp="1"/>
          </p:cNvSpPr>
          <p:nvPr>
            <p:ph type="title" idx="4294967295"/>
          </p:nvPr>
        </p:nvSpPr>
        <p:spPr>
          <a:xfrm>
            <a:off x="973138" y="304800"/>
            <a:ext cx="7764462" cy="844550"/>
          </a:xfrm>
        </p:spPr>
        <p:txBody>
          <a:bodyPr/>
          <a:lstStyle/>
          <a:p>
            <a:r>
              <a:rPr lang="en-US" altLang="ko-KR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</a:rPr>
              <a:t>Tizen is,	</a:t>
            </a:r>
            <a:endParaRPr lang="ko-KR" altLang="en-US" smtClean="0">
              <a:latin typeface="Tahoma" panose="020B0604030504040204" pitchFamily="34" charset="0"/>
              <a:ea typeface="Gulim" pitchFamily="34" charset="-127"/>
              <a:cs typeface="Tahoma" panose="020B0604030504040204" pitchFamily="34" charset="0"/>
            </a:endParaRPr>
          </a:p>
        </p:txBody>
      </p:sp>
      <p:pic>
        <p:nvPicPr>
          <p:cNvPr id="79875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69"/>
          <a:stretch>
            <a:fillRect/>
          </a:stretch>
        </p:blipFill>
        <p:spPr bwMode="auto">
          <a:xfrm>
            <a:off x="654050" y="3484563"/>
            <a:ext cx="3695700" cy="250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775" y="3475038"/>
            <a:ext cx="3976688" cy="251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667250" y="3330575"/>
            <a:ext cx="2303463" cy="309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8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8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98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98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98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98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98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98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9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9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98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9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내용 개체 틀 1"/>
          <p:cNvSpPr>
            <a:spLocks noGrp="1"/>
          </p:cNvSpPr>
          <p:nvPr>
            <p:ph idx="4294967295"/>
          </p:nvPr>
        </p:nvSpPr>
        <p:spPr>
          <a:xfrm>
            <a:off x="971550" y="4994275"/>
            <a:ext cx="8064500" cy="1330325"/>
          </a:xfrm>
        </p:spPr>
        <p:txBody>
          <a:bodyPr/>
          <a:lstStyle/>
          <a:p>
            <a:r>
              <a:rPr kumimoji="0" lang="en-US" altLang="ko-KR" b="1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</a:rPr>
              <a:t>NEC, Panasonic, and Telefonica leaved Tizen Association.</a:t>
            </a:r>
          </a:p>
          <a:p>
            <a:r>
              <a:rPr kumimoji="0" lang="en-US" altLang="ko-KR" b="1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</a:rPr>
              <a:t>Telefonica:</a:t>
            </a:r>
            <a:r>
              <a:rPr kumimoji="0" lang="ko-KR" altLang="en-US" b="1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</a:rPr>
              <a:t> </a:t>
            </a:r>
            <a:r>
              <a:rPr kumimoji="0" lang="en-US" altLang="ko-KR" b="1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</a:rPr>
              <a:t>Firefox Phone</a:t>
            </a:r>
            <a:endParaRPr kumimoji="0" lang="ko-KR" altLang="en-US" b="1" smtClean="0">
              <a:latin typeface="Tahoma" panose="020B0604030504040204" pitchFamily="34" charset="0"/>
              <a:ea typeface="Gulim" pitchFamily="34" charset="-127"/>
              <a:cs typeface="Tahoma" panose="020B0604030504040204" pitchFamily="34" charset="0"/>
            </a:endParaRPr>
          </a:p>
        </p:txBody>
      </p:sp>
      <p:sp>
        <p:nvSpPr>
          <p:cNvPr id="78851" name="제목 2"/>
          <p:cNvSpPr>
            <a:spLocks noGrp="1"/>
          </p:cNvSpPr>
          <p:nvPr>
            <p:ph type="title" idx="4294967295"/>
          </p:nvPr>
        </p:nvSpPr>
        <p:spPr>
          <a:xfrm>
            <a:off x="973138" y="304800"/>
            <a:ext cx="7764462" cy="844550"/>
          </a:xfrm>
        </p:spPr>
        <p:txBody>
          <a:bodyPr/>
          <a:lstStyle/>
          <a:p>
            <a:r>
              <a:rPr lang="en-US" altLang="ko-KR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</a:rPr>
              <a:t>Industry Support</a:t>
            </a:r>
            <a:endParaRPr lang="ko-KR" altLang="en-US" smtClean="0">
              <a:latin typeface="Tahoma" panose="020B0604030504040204" pitchFamily="34" charset="0"/>
              <a:ea typeface="Gulim" pitchFamily="34" charset="-127"/>
              <a:cs typeface="Tahoma" panose="020B0604030504040204" pitchFamily="34" charset="0"/>
            </a:endParaRPr>
          </a:p>
        </p:txBody>
      </p:sp>
      <p:pic>
        <p:nvPicPr>
          <p:cNvPr id="78852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413" y="1528763"/>
            <a:ext cx="6380162" cy="330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8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8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08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08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7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내용 개체 틀 1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kumimoji="0" lang="en-US" altLang="ko-KR" sz="2000" b="1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</a:rPr>
              <a:t>Visit </a:t>
            </a:r>
          </a:p>
          <a:p>
            <a:pPr lvl="1"/>
            <a:r>
              <a:rPr kumimoji="0" lang="en-US" altLang="ko-KR" sz="2000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  <a:hlinkClick r:id="rId2"/>
              </a:rPr>
              <a:t>http://www.tizen.org</a:t>
            </a:r>
            <a:r>
              <a:rPr kumimoji="0" lang="en-US" altLang="ko-KR" sz="2000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</a:rPr>
              <a:t> </a:t>
            </a:r>
          </a:p>
          <a:p>
            <a:pPr lvl="1"/>
            <a:r>
              <a:rPr kumimoji="0" lang="en-US" altLang="ko-KR" sz="2000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  <a:hlinkClick r:id="rId3"/>
              </a:rPr>
              <a:t>http://developer.tizen.org/sdk</a:t>
            </a:r>
            <a:r>
              <a:rPr kumimoji="0" lang="en-US" altLang="ko-KR" sz="2000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</a:rPr>
              <a:t>  </a:t>
            </a:r>
          </a:p>
          <a:p>
            <a:pPr lvl="1"/>
            <a:r>
              <a:rPr kumimoji="0" lang="en-US" altLang="ko-KR" sz="2000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  <a:hlinkClick r:id="rId4"/>
              </a:rPr>
              <a:t>http://source.tizen.org/</a:t>
            </a:r>
            <a:r>
              <a:rPr kumimoji="0" lang="en-US" altLang="ko-KR" sz="2000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</a:rPr>
              <a:t>  </a:t>
            </a:r>
          </a:p>
          <a:p>
            <a:pPr lvl="1"/>
            <a:r>
              <a:rPr kumimoji="0" lang="en-US" altLang="ko-KR" sz="2000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  <a:hlinkClick r:id="rId5"/>
              </a:rPr>
              <a:t>https://developer.tizen.org/documentation</a:t>
            </a:r>
            <a:r>
              <a:rPr kumimoji="0" lang="en-US" altLang="ko-KR" sz="2000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</a:rPr>
              <a:t>  </a:t>
            </a:r>
          </a:p>
          <a:p>
            <a:endParaRPr kumimoji="0" lang="en-US" altLang="ko-KR" sz="2000" b="1" smtClean="0">
              <a:latin typeface="Tahoma" panose="020B0604030504040204" pitchFamily="34" charset="0"/>
              <a:ea typeface="Gulim" pitchFamily="34" charset="-127"/>
              <a:cs typeface="Tahoma" panose="020B0604030504040204" pitchFamily="34" charset="0"/>
            </a:endParaRPr>
          </a:p>
          <a:p>
            <a:r>
              <a:rPr kumimoji="0" lang="en-US" altLang="ko-KR" sz="2000" b="1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</a:rPr>
              <a:t>Community </a:t>
            </a:r>
          </a:p>
          <a:p>
            <a:pPr lvl="1"/>
            <a:r>
              <a:rPr kumimoji="0" lang="en-US" altLang="ko-KR" sz="2000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</a:rPr>
              <a:t>Mailing lists: </a:t>
            </a:r>
            <a:r>
              <a:rPr kumimoji="0" lang="en-US" altLang="ko-KR" sz="2000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  <a:hlinkClick r:id="rId6"/>
              </a:rPr>
              <a:t>http://www.tizen.org/community/mailing-lists</a:t>
            </a:r>
            <a:r>
              <a:rPr kumimoji="0" lang="en-US" altLang="ko-KR" sz="2000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</a:rPr>
              <a:t>  </a:t>
            </a:r>
          </a:p>
          <a:p>
            <a:pPr lvl="1"/>
            <a:r>
              <a:rPr kumimoji="0" lang="en-US" altLang="ko-KR" sz="2000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</a:rPr>
              <a:t>IRC Channel: #tizen </a:t>
            </a:r>
          </a:p>
          <a:p>
            <a:pPr lvl="1"/>
            <a:r>
              <a:rPr kumimoji="0" lang="en-US" altLang="ko-KR" sz="2000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</a:rPr>
              <a:t>Wiki: </a:t>
            </a:r>
            <a:r>
              <a:rPr kumimoji="0" lang="en-US" altLang="ko-KR" sz="2000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  <a:hlinkClick r:id="rId7"/>
              </a:rPr>
              <a:t>https://www.tizen.org/community/wiki</a:t>
            </a:r>
            <a:r>
              <a:rPr kumimoji="0" lang="en-US" altLang="ko-KR" sz="2000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</a:rPr>
              <a:t>  </a:t>
            </a:r>
          </a:p>
          <a:p>
            <a:pPr lvl="1"/>
            <a:r>
              <a:rPr kumimoji="0" lang="en-US" altLang="ko-KR" sz="2000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</a:rPr>
              <a:t>JIRA: </a:t>
            </a:r>
            <a:r>
              <a:rPr kumimoji="0" lang="en-US" altLang="ko-KR" sz="2000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  <a:hlinkClick r:id="rId8"/>
              </a:rPr>
              <a:t>http://bugs.tizen.org</a:t>
            </a:r>
            <a:r>
              <a:rPr kumimoji="0" lang="en-US" altLang="ko-KR" sz="2000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</a:rPr>
              <a:t> </a:t>
            </a:r>
          </a:p>
          <a:p>
            <a:pPr lvl="1"/>
            <a:endParaRPr kumimoji="0" lang="en-US" altLang="ko-KR" sz="2000" smtClean="0">
              <a:latin typeface="Tahoma" panose="020B0604030504040204" pitchFamily="34" charset="0"/>
              <a:ea typeface="Gulim" pitchFamily="34" charset="-127"/>
              <a:cs typeface="Tahoma" panose="020B0604030504040204" pitchFamily="34" charset="0"/>
            </a:endParaRPr>
          </a:p>
          <a:p>
            <a:r>
              <a:rPr kumimoji="0" lang="en-US" altLang="ko-KR" sz="2000" b="1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</a:rPr>
              <a:t>Tizen Developer Conference</a:t>
            </a:r>
          </a:p>
          <a:p>
            <a:pPr lvl="1"/>
            <a:r>
              <a:rPr kumimoji="0" lang="en-US" altLang="ko-KR" sz="2000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  <a:hlinkClick r:id="rId9"/>
              </a:rPr>
              <a:t>https://www.tizen.org/conference</a:t>
            </a:r>
            <a:r>
              <a:rPr kumimoji="0" lang="en-US" altLang="ko-KR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</a:rPr>
              <a:t> </a:t>
            </a:r>
            <a:endParaRPr kumimoji="0" lang="ko-KR" altLang="en-US" smtClean="0">
              <a:latin typeface="Tahoma" panose="020B0604030504040204" pitchFamily="34" charset="0"/>
              <a:ea typeface="Gulim" pitchFamily="34" charset="-127"/>
            </a:endParaRPr>
          </a:p>
        </p:txBody>
      </p:sp>
      <p:sp>
        <p:nvSpPr>
          <p:cNvPr id="79875" name="제목 2"/>
          <p:cNvSpPr>
            <a:spLocks noGrp="1"/>
          </p:cNvSpPr>
          <p:nvPr>
            <p:ph type="title" idx="4294967295"/>
          </p:nvPr>
        </p:nvSpPr>
        <p:spPr>
          <a:xfrm>
            <a:off x="973138" y="304800"/>
            <a:ext cx="7764462" cy="844550"/>
          </a:xfrm>
        </p:spPr>
        <p:txBody>
          <a:bodyPr/>
          <a:lstStyle/>
          <a:p>
            <a:r>
              <a:rPr lang="en-US" altLang="ko-KR" smtClean="0">
                <a:latin typeface="Tahoma" panose="020B0604030504040204" pitchFamily="34" charset="0"/>
                <a:ea typeface="Gulim" pitchFamily="34" charset="-127"/>
                <a:cs typeface="Tahoma" panose="020B0604030504040204" pitchFamily="34" charset="0"/>
              </a:rPr>
              <a:t>Tizen Open Source Information</a:t>
            </a:r>
            <a:endParaRPr lang="ko-KR" altLang="en-US" smtClean="0">
              <a:latin typeface="Tahoma" panose="020B0604030504040204" pitchFamily="34" charset="0"/>
              <a:ea typeface="Gulim" pitchFamily="34" charset="-127"/>
              <a:cs typeface="Tahoma" panose="020B0604030504040204" pitchFamily="34" charset="0"/>
            </a:endParaRPr>
          </a:p>
        </p:txBody>
      </p:sp>
      <p:sp>
        <p:nvSpPr>
          <p:cNvPr id="79876" name="TextBox 3"/>
          <p:cNvSpPr txBox="1">
            <a:spLocks noChangeArrowheads="1"/>
          </p:cNvSpPr>
          <p:nvPr/>
        </p:nvSpPr>
        <p:spPr bwMode="auto">
          <a:xfrm>
            <a:off x="2855913" y="655638"/>
            <a:ext cx="184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ko-KR" altLang="en-US" sz="180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79877" name="Picture 2" descr="https://www.tizen.org/sites/all/modules/features/tizen_conference/images/conference_banner_2014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1341438"/>
            <a:ext cx="392430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19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19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19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19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19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19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19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19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19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819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19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19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819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1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11267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1126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E5ED1EA-F39B-4E59-80D6-7EBE77E8D7CE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112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宋体" panose="02010600030101010101" pitchFamily="2" charset="-122"/>
              </a:rPr>
              <a:t>评分规则</a:t>
            </a:r>
          </a:p>
        </p:txBody>
      </p:sp>
      <p:sp>
        <p:nvSpPr>
          <p:cNvPr id="1127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endParaRPr kumimoji="0" lang="en-US" altLang="ko-KR" smtClean="0">
              <a:ea typeface="Gulim" pitchFamily="34" charset="-127"/>
            </a:endParaRPr>
          </a:p>
          <a:p>
            <a:pPr eaLnBrk="1" hangingPunct="1"/>
            <a:r>
              <a:rPr kumimoji="0" lang="zh-CN" altLang="en-US" smtClean="0">
                <a:latin typeface="宋体" panose="02010600030101010101" pitchFamily="2" charset="-122"/>
                <a:ea typeface="宋体" panose="02010600030101010101" pitchFamily="2" charset="-122"/>
              </a:rPr>
              <a:t>随堂作业</a:t>
            </a:r>
            <a:r>
              <a:rPr kumimoji="0" lang="en-US" altLang="zh-CN" smtClean="0"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kumimoji="0" lang="zh-CN" altLang="en-US" smtClean="0">
                <a:latin typeface="宋体" panose="02010600030101010101" pitchFamily="2" charset="-122"/>
                <a:ea typeface="宋体" panose="02010600030101010101" pitchFamily="2" charset="-122"/>
              </a:rPr>
              <a:t>考勤</a:t>
            </a:r>
            <a:r>
              <a:rPr kumimoji="0" lang="zh-CN" altLang="en-US" smtClean="0">
                <a:ea typeface="Gulim" pitchFamily="34" charset="-127"/>
              </a:rPr>
              <a:t> </a:t>
            </a:r>
            <a:r>
              <a:rPr kumimoji="0" lang="en-US" altLang="zh-CN" smtClean="0">
                <a:ea typeface="Gulim" pitchFamily="34" charset="-127"/>
              </a:rPr>
              <a:t>(10%)</a:t>
            </a:r>
          </a:p>
          <a:p>
            <a:pPr lvl="1" eaLnBrk="1" hangingPunct="1"/>
            <a:endParaRPr kumimoji="0" lang="en-US" altLang="zh-CN" smtClean="0">
              <a:ea typeface="Gulim" pitchFamily="34" charset="-127"/>
            </a:endParaRPr>
          </a:p>
          <a:p>
            <a:pPr lvl="1" eaLnBrk="1" hangingPunct="1"/>
            <a:endParaRPr kumimoji="0" lang="en-US" altLang="ko-KR" smtClean="0">
              <a:ea typeface="Gulim" pitchFamily="34" charset="-127"/>
            </a:endParaRPr>
          </a:p>
          <a:p>
            <a:pPr eaLnBrk="1" hangingPunct="1"/>
            <a:r>
              <a:rPr kumimoji="0" lang="zh-CN" altLang="en-US" smtClean="0">
                <a:latin typeface="宋体" panose="02010600030101010101" pitchFamily="2" charset="-122"/>
                <a:ea typeface="宋体" panose="02010600030101010101" pitchFamily="2" charset="-122"/>
              </a:rPr>
              <a:t>大作业：</a:t>
            </a:r>
            <a:r>
              <a:rPr kumimoji="0" lang="en-US" altLang="zh-CN" smtClean="0">
                <a:latin typeface="宋体" panose="02010600030101010101" pitchFamily="2" charset="-122"/>
                <a:ea typeface="宋体" panose="02010600030101010101" pitchFamily="2" charset="-122"/>
              </a:rPr>
              <a:t>OS</a:t>
            </a:r>
            <a:r>
              <a:rPr kumimoji="0" lang="zh-CN" altLang="en-US" smtClean="0">
                <a:latin typeface="宋体" panose="02010600030101010101" pitchFamily="2" charset="-122"/>
                <a:ea typeface="宋体" panose="02010600030101010101" pitchFamily="2" charset="-122"/>
              </a:rPr>
              <a:t>改造开发</a:t>
            </a:r>
            <a:r>
              <a:rPr kumimoji="0" lang="zh-CN" altLang="en-US" smtClean="0">
                <a:ea typeface="Gulim" pitchFamily="34" charset="-127"/>
              </a:rPr>
              <a:t> </a:t>
            </a:r>
            <a:r>
              <a:rPr kumimoji="0" lang="en-US" altLang="zh-CN" smtClean="0">
                <a:ea typeface="Gulim" pitchFamily="34" charset="-127"/>
              </a:rPr>
              <a:t>(40%)</a:t>
            </a:r>
          </a:p>
          <a:p>
            <a:pPr lvl="1" eaLnBrk="1" hangingPunct="1"/>
            <a:endParaRPr kumimoji="0" lang="en-US" altLang="zh-CN" smtClean="0">
              <a:ea typeface="Gulim" pitchFamily="34" charset="-127"/>
            </a:endParaRPr>
          </a:p>
          <a:p>
            <a:pPr eaLnBrk="1" hangingPunct="1"/>
            <a:r>
              <a:rPr kumimoji="0" lang="zh-CN" altLang="en-US" smtClean="0">
                <a:latin typeface="宋体" panose="02010600030101010101" pitchFamily="2" charset="-122"/>
                <a:ea typeface="宋体" panose="02010600030101010101" pitchFamily="2" charset="-122"/>
              </a:rPr>
              <a:t>期末考试</a:t>
            </a:r>
            <a:r>
              <a:rPr kumimoji="0" lang="en-US" altLang="zh-CN" smtClean="0">
                <a:latin typeface="宋体" panose="02010600030101010101" pitchFamily="2" charset="-122"/>
                <a:ea typeface="宋体" panose="02010600030101010101" pitchFamily="2" charset="-122"/>
              </a:rPr>
              <a:t>(50%) </a:t>
            </a:r>
            <a:r>
              <a:rPr kumimoji="0" lang="zh-CN" altLang="en-US" smtClean="0">
                <a:latin typeface="宋体" panose="02010600030101010101" pitchFamily="2" charset="-122"/>
                <a:ea typeface="宋体" panose="02010600030101010101" pitchFamily="2" charset="-122"/>
              </a:rPr>
              <a:t>闭卷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日期占位符 3"/>
          <p:cNvSpPr txBox="1">
            <a:spLocks noGrp="1"/>
          </p:cNvSpPr>
          <p:nvPr/>
        </p:nvSpPr>
        <p:spPr bwMode="auto">
          <a:xfrm>
            <a:off x="977900" y="6508750"/>
            <a:ext cx="2514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b="1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b="1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80899" name="页脚占位符 4"/>
          <p:cNvSpPr txBox="1">
            <a:spLocks noGrp="1"/>
          </p:cNvSpPr>
          <p:nvPr/>
        </p:nvSpPr>
        <p:spPr bwMode="auto">
          <a:xfrm>
            <a:off x="5943600" y="6508750"/>
            <a:ext cx="2895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b="1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b="1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80900" name="灯片编号占位符 5"/>
          <p:cNvSpPr txBox="1">
            <a:spLocks noGrp="1"/>
          </p:cNvSpPr>
          <p:nvPr/>
        </p:nvSpPr>
        <p:spPr bwMode="auto">
          <a:xfrm>
            <a:off x="3662363" y="650875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4F93A083-A24E-405D-834A-D66588620A93}" type="slidenum">
              <a:rPr kumimoji="0" lang="en-US" altLang="ko-KR" sz="1200" b="1">
                <a:solidFill>
                  <a:schemeClr val="bg1"/>
                </a:solidFill>
                <a:ea typeface="Gulim" pitchFamily="34" charset="-127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kumimoji="0" lang="en-US" altLang="ko-KR" sz="1200" b="1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8090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History of OS in CHINA</a:t>
            </a:r>
            <a:endParaRPr lang="en-US" altLang="ko-KR" smtClean="0">
              <a:ea typeface="Gulim" pitchFamily="34" charset="-127"/>
            </a:endParaRPr>
          </a:p>
        </p:txBody>
      </p:sp>
      <p:sp>
        <p:nvSpPr>
          <p:cNvPr id="59398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kumimoji="0" lang="en-US" altLang="zh-CN" smtClean="0">
                <a:ea typeface="Gulim" pitchFamily="34" charset="-127"/>
              </a:rPr>
              <a:t>mid-1960s ~ 1970s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mtClean="0">
                <a:ea typeface="Gulim" pitchFamily="34" charset="-127"/>
              </a:rPr>
              <a:t>YangfuQing &amp; 150 System (1MIPS)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mtClean="0">
                <a:ea typeface="Gulim" pitchFamily="34" charset="-127"/>
              </a:rPr>
              <a:t>It was used in oil prospection</a:t>
            </a:r>
          </a:p>
          <a:p>
            <a:pPr eaLnBrk="1" hangingPunct="1">
              <a:lnSpc>
                <a:spcPct val="90000"/>
              </a:lnSpc>
            </a:pPr>
            <a:r>
              <a:rPr kumimoji="0" lang="en-US" altLang="zh-CN" smtClean="0">
                <a:ea typeface="Gulim" pitchFamily="34" charset="-127"/>
              </a:rPr>
              <a:t>Mid-1970s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mtClean="0">
                <a:ea typeface="Gulim" pitchFamily="34" charset="-127"/>
              </a:rPr>
              <a:t>DJS200/XT2: developed with high-level programming language</a:t>
            </a:r>
          </a:p>
          <a:p>
            <a:pPr eaLnBrk="1" hangingPunct="1">
              <a:lnSpc>
                <a:spcPct val="90000"/>
              </a:lnSpc>
            </a:pPr>
            <a:r>
              <a:rPr kumimoji="0" lang="en-US" altLang="zh-CN" smtClean="0">
                <a:ea typeface="Gulim" pitchFamily="34" charset="-127"/>
              </a:rPr>
              <a:t>1978, GX73 Multi-CPU real-time OS</a:t>
            </a:r>
          </a:p>
          <a:p>
            <a:pPr eaLnBrk="1" hangingPunct="1">
              <a:lnSpc>
                <a:spcPct val="90000"/>
              </a:lnSpc>
            </a:pPr>
            <a:r>
              <a:rPr kumimoji="0" lang="en-US" altLang="zh-CN" smtClean="0">
                <a:ea typeface="Gulim" pitchFamily="34" charset="-127"/>
              </a:rPr>
              <a:t>1983, series of YHOS</a:t>
            </a:r>
          </a:p>
          <a:p>
            <a:pPr eaLnBrk="1" hangingPunct="1">
              <a:lnSpc>
                <a:spcPct val="90000"/>
              </a:lnSpc>
            </a:pPr>
            <a:r>
              <a:rPr kumimoji="0" lang="en-US" altLang="zh-CN" smtClean="0">
                <a:ea typeface="Gulim" pitchFamily="34" charset="-127"/>
              </a:rPr>
              <a:t>Unix/Linux: COSIX, Hopen, Delta OS, Smart EOS,</a:t>
            </a:r>
            <a:r>
              <a:rPr kumimoji="0" lang="zh-CN" altLang="en-US" smtClean="0">
                <a:ea typeface="Gulim" pitchFamily="34" charset="-127"/>
              </a:rPr>
              <a:t>中软</a:t>
            </a:r>
            <a:r>
              <a:rPr kumimoji="0" lang="en-US" altLang="zh-CN" smtClean="0">
                <a:ea typeface="Gulim" pitchFamily="34" charset="-127"/>
              </a:rPr>
              <a:t>Linux, </a:t>
            </a:r>
            <a:r>
              <a:rPr kumimoji="0" lang="zh-CN" altLang="en-US" smtClean="0">
                <a:latin typeface="宋体" panose="02010600030101010101" pitchFamily="2" charset="-122"/>
                <a:ea typeface="宋体" panose="02010600030101010101" pitchFamily="2" charset="-122"/>
              </a:rPr>
              <a:t>红旗</a:t>
            </a:r>
            <a:r>
              <a:rPr kumimoji="0" lang="en-US" altLang="zh-CN" smtClean="0">
                <a:latin typeface="宋体" panose="02010600030101010101" pitchFamily="2" charset="-122"/>
                <a:ea typeface="宋体" panose="02010600030101010101" pitchFamily="2" charset="-122"/>
              </a:rPr>
              <a:t>Linux, </a:t>
            </a:r>
            <a:r>
              <a:rPr kumimoji="0" lang="zh-CN" altLang="en-US" smtClean="0">
                <a:latin typeface="宋体" panose="02010600030101010101" pitchFamily="2" charset="-122"/>
                <a:ea typeface="宋体" panose="02010600030101010101" pitchFamily="2" charset="-122"/>
              </a:rPr>
              <a:t>东方</a:t>
            </a:r>
            <a:r>
              <a:rPr kumimoji="0" lang="en-US" altLang="zh-CN" smtClean="0">
                <a:latin typeface="宋体" panose="02010600030101010101" pitchFamily="2" charset="-122"/>
                <a:ea typeface="宋体" panose="02010600030101010101" pitchFamily="2" charset="-122"/>
              </a:rPr>
              <a:t>Linux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93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93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93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93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93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93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93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93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93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93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93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8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日期占位符 3"/>
          <p:cNvSpPr txBox="1">
            <a:spLocks noGrp="1"/>
          </p:cNvSpPr>
          <p:nvPr/>
        </p:nvSpPr>
        <p:spPr bwMode="auto">
          <a:xfrm>
            <a:off x="977900" y="6508750"/>
            <a:ext cx="2514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b="1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b="1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81923" name="页脚占位符 4"/>
          <p:cNvSpPr txBox="1">
            <a:spLocks noGrp="1"/>
          </p:cNvSpPr>
          <p:nvPr/>
        </p:nvSpPr>
        <p:spPr bwMode="auto">
          <a:xfrm>
            <a:off x="5943600" y="6508750"/>
            <a:ext cx="2895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b="1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b="1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81924" name="灯片编号占位符 5"/>
          <p:cNvSpPr txBox="1">
            <a:spLocks noGrp="1"/>
          </p:cNvSpPr>
          <p:nvPr/>
        </p:nvSpPr>
        <p:spPr bwMode="auto">
          <a:xfrm>
            <a:off x="3662363" y="650875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30D152C9-64C9-4AE6-A1D1-5A29DB14B1A7}" type="slidenum">
              <a:rPr kumimoji="0" lang="en-US" altLang="ko-KR" sz="1200" b="1">
                <a:solidFill>
                  <a:schemeClr val="bg1"/>
                </a:solidFill>
                <a:ea typeface="Gulim" pitchFamily="34" charset="-127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kumimoji="0" lang="en-US" altLang="ko-KR" sz="1200" b="1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8192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The culture of OS and Computing</a:t>
            </a:r>
            <a:endParaRPr lang="en-US" altLang="ko-KR" smtClean="0">
              <a:ea typeface="Gulim" pitchFamily="34" charset="-127"/>
            </a:endParaRPr>
          </a:p>
        </p:txBody>
      </p:sp>
      <p:sp>
        <p:nvSpPr>
          <p:cNvPr id="60422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kumimoji="0" lang="en-US" altLang="zh-CN" sz="2000" smtClean="0">
                <a:ea typeface="Gulim" pitchFamily="34" charset="-127"/>
              </a:rPr>
              <a:t>Powerful, Efficient and Convenient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z="1800" smtClean="0">
                <a:ea typeface="Gulim" pitchFamily="34" charset="-127"/>
              </a:rPr>
              <a:t>The world is created by “lazy” guys (lazybones)</a:t>
            </a:r>
          </a:p>
          <a:p>
            <a:pPr eaLnBrk="1" hangingPunct="1">
              <a:lnSpc>
                <a:spcPct val="90000"/>
              </a:lnSpc>
            </a:pPr>
            <a:r>
              <a:rPr kumimoji="0" lang="en-US" altLang="zh-CN" sz="2000" smtClean="0">
                <a:ea typeface="Gulim" pitchFamily="34" charset="-127"/>
              </a:rPr>
              <a:t>Recycling of concepts and ideas</a:t>
            </a:r>
          </a:p>
          <a:p>
            <a:pPr eaLnBrk="1" hangingPunct="1">
              <a:lnSpc>
                <a:spcPct val="90000"/>
              </a:lnSpc>
            </a:pPr>
            <a:r>
              <a:rPr kumimoji="0" lang="en-US" altLang="zh-CN" sz="2000" smtClean="0">
                <a:ea typeface="Gulim" pitchFamily="34" charset="-127"/>
              </a:rPr>
              <a:t>Do you like this digital world?</a:t>
            </a:r>
          </a:p>
          <a:p>
            <a:pPr eaLnBrk="1" hangingPunct="1">
              <a:lnSpc>
                <a:spcPct val="90000"/>
              </a:lnSpc>
            </a:pPr>
            <a:r>
              <a:rPr kumimoji="0" lang="en-US" altLang="zh-CN" sz="2000" smtClean="0">
                <a:ea typeface="Gulim" pitchFamily="34" charset="-127"/>
              </a:rPr>
              <a:t>Do you read this digital world?</a:t>
            </a:r>
          </a:p>
        </p:txBody>
      </p:sp>
      <p:pic>
        <p:nvPicPr>
          <p:cNvPr id="73735" name="Picture 7" descr="人工智能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0" y="2084388"/>
            <a:ext cx="2646363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6" name="Picture 8" descr="机械公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5" y="1428750"/>
            <a:ext cx="2906713" cy="453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21" y="358405"/>
            <a:ext cx="5438775" cy="406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4" name="Picture 2" descr="https://timgsa.baidu.com/timg?image&amp;quality=80&amp;size=b9999_10000&amp;sec=1537167857174&amp;di=e18a451b3ea744959eaf0ba3668d0ab2&amp;imgtype=0&amp;src=http%3A%2F%2Fpic1.zhimg.com%2Fv2-be1078bf8ca7b4d3da7a8b7aefa7afe7_b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982" y="2686082"/>
            <a:ext cx="57150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04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04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04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04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04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04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3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73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9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9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2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学习操作系统能有什么收获？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CITS, NanKai University</a:t>
            </a:r>
            <a:endParaRPr lang="en-US" altLang="ko-KR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EEBC9B-EC1C-4D81-BC9A-FD8204B7A08B}" type="slidenum">
              <a:rPr lang="en-US" altLang="ko-KR" smtClean="0"/>
              <a:pPr>
                <a:defRPr/>
              </a:pPr>
              <a:t>52</a:t>
            </a:fld>
            <a:endParaRPr lang="en-US" altLang="ko-KR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899592" y="1340768"/>
            <a:ext cx="8064500" cy="4953000"/>
          </a:xfrm>
        </p:spPr>
        <p:txBody>
          <a:bodyPr/>
          <a:lstStyle/>
          <a:p>
            <a:r>
              <a:rPr lang="zh-CN" altLang="en-US" dirty="0" smtClean="0"/>
              <a:t>为什么要学操作系统？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找工作，作研究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从中兴事件说开去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Meltdown</a:t>
            </a:r>
            <a:r>
              <a:rPr lang="zh-CN" altLang="en-US" dirty="0" smtClean="0"/>
              <a:t>与</a:t>
            </a:r>
            <a:r>
              <a:rPr lang="en-US" altLang="zh-CN" dirty="0" err="1" smtClean="0"/>
              <a:t>Spectre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你最不需要在这门课上学会的技能就是如何撒谎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784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286000" y="1071563"/>
            <a:ext cx="60007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3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哪里在做操作系统研究？</a:t>
            </a:r>
          </a:p>
        </p:txBody>
      </p:sp>
      <p:grpSp>
        <p:nvGrpSpPr>
          <p:cNvPr id="17" name="组合 16"/>
          <p:cNvGrpSpPr>
            <a:grpSpLocks/>
          </p:cNvGrpSpPr>
          <p:nvPr/>
        </p:nvGrpSpPr>
        <p:grpSpPr bwMode="auto">
          <a:xfrm>
            <a:off x="928688" y="1785938"/>
            <a:ext cx="8215312" cy="3549650"/>
            <a:chOff x="928662" y="928676"/>
            <a:chExt cx="8215370" cy="3549876"/>
          </a:xfrm>
        </p:grpSpPr>
        <p:sp>
          <p:nvSpPr>
            <p:cNvPr id="82948" name="TextBox 8"/>
            <p:cNvSpPr txBox="1">
              <a:spLocks noChangeArrowheads="1"/>
            </p:cNvSpPr>
            <p:nvPr/>
          </p:nvSpPr>
          <p:spPr bwMode="auto">
            <a:xfrm>
              <a:off x="928662" y="1342902"/>
              <a:ext cx="771530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11576A"/>
                  </a:solidFill>
                  <a:latin typeface="张海山锐谐体2.0-授权联系：Samtype@QQ.com"/>
                  <a:ea typeface="张海山锐谐体2.0-授权联系：Samtype@QQ.com"/>
                  <a:cs typeface="张海山锐谐体2.0-授权联系：Samtype@QQ.com"/>
                </a:rPr>
                <a:t>■ </a:t>
              </a: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计算机产业</a:t>
              </a:r>
              <a:endParaRPr kumimoji="0" lang="en-US" altLang="zh-CN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endParaRPr>
            </a:p>
          </p:txBody>
        </p:sp>
        <p:sp>
          <p:nvSpPr>
            <p:cNvPr id="82949" name="TextBox 9"/>
            <p:cNvSpPr txBox="1">
              <a:spLocks noChangeArrowheads="1"/>
            </p:cNvSpPr>
            <p:nvPr/>
          </p:nvSpPr>
          <p:spPr bwMode="auto">
            <a:xfrm>
              <a:off x="1428728" y="1771530"/>
              <a:ext cx="771530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旧时：</a:t>
              </a: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Lucida Sans" panose="020B0602030504020204" pitchFamily="34" charset="0"/>
                </a:rPr>
                <a:t>  Xerox (PARC), IBM, DEC (SRC), Bell Labs</a:t>
              </a:r>
              <a:endParaRPr kumimoji="0" lang="en-US" altLang="zh-CN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endParaRPr>
            </a:p>
          </p:txBody>
        </p:sp>
        <p:pic>
          <p:nvPicPr>
            <p:cNvPr id="82950" name="图片 10" descr="小点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662" y="1908285"/>
              <a:ext cx="151066" cy="148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951" name="TextBox 12"/>
            <p:cNvSpPr txBox="1">
              <a:spLocks noChangeArrowheads="1"/>
            </p:cNvSpPr>
            <p:nvPr/>
          </p:nvSpPr>
          <p:spPr bwMode="auto">
            <a:xfrm>
              <a:off x="1428728" y="2171640"/>
              <a:ext cx="771530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现代：  </a:t>
              </a: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Lucida Sans" panose="020B0602030504020204" pitchFamily="34" charset="0"/>
                </a:rPr>
                <a:t>Microsoft, Google, Yahoo, IBM, HP, Sun, Intel,               </a:t>
              </a:r>
              <a:r>
                <a:rPr kumimoji="0" lang="en-US" altLang="zh-CN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Lucida Sans" panose="020B0602030504020204" pitchFamily="34" charset="0"/>
                </a:rPr>
                <a:t>	</a:t>
              </a: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Lucida Sans" panose="020B0602030504020204" pitchFamily="34" charset="0"/>
                </a:rPr>
                <a:t>VMware, Amazon,  …</a:t>
              </a:r>
              <a:endParaRPr kumimoji="0" lang="en-US" altLang="zh-CN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endParaRPr>
            </a:p>
          </p:txBody>
        </p:sp>
        <p:pic>
          <p:nvPicPr>
            <p:cNvPr id="82952" name="图片 13" descr="小点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662" y="2308395"/>
              <a:ext cx="151066" cy="148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953" name="TextBox 14"/>
            <p:cNvSpPr txBox="1">
              <a:spLocks noChangeArrowheads="1"/>
            </p:cNvSpPr>
            <p:nvPr/>
          </p:nvSpPr>
          <p:spPr bwMode="auto">
            <a:xfrm>
              <a:off x="1428728" y="2814582"/>
              <a:ext cx="771530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国内：</a:t>
              </a: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Lucida Sans" panose="020B0602030504020204" pitchFamily="34" charset="0"/>
                </a:rPr>
                <a:t>阿里巴巴、百度、华为</a:t>
              </a:r>
              <a:r>
                <a:rPr kumimoji="0" lang="en-US" altLang="zh-CN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Lucida Sans" panose="020B0602030504020204" pitchFamily="34" charset="0"/>
                </a:rPr>
                <a:t>…</a:t>
              </a:r>
              <a:endParaRPr kumimoji="0" lang="en-US" altLang="zh-CN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endParaRPr>
            </a:p>
          </p:txBody>
        </p:sp>
        <p:pic>
          <p:nvPicPr>
            <p:cNvPr id="82954" name="图片 15" descr="小点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662" y="2951337"/>
              <a:ext cx="151066" cy="148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955" name="TextBox 18"/>
            <p:cNvSpPr txBox="1">
              <a:spLocks noChangeArrowheads="1"/>
            </p:cNvSpPr>
            <p:nvPr/>
          </p:nvSpPr>
          <p:spPr bwMode="auto">
            <a:xfrm>
              <a:off x="928662" y="928676"/>
              <a:ext cx="771530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11576A"/>
                  </a:solidFill>
                  <a:latin typeface="张海山锐谐体2.0-授权联系：Samtype@QQ.com"/>
                  <a:ea typeface="张海山锐谐体2.0-授权联系：Samtype@QQ.com"/>
                  <a:cs typeface="张海山锐谐体2.0-授权联系：Samtype@QQ.com"/>
                </a:rPr>
                <a:t>■ </a:t>
              </a: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顶尖大学的计算机科学部门</a:t>
              </a:r>
              <a:endParaRPr kumimoji="0" lang="en-US" altLang="zh-CN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endParaRPr>
            </a:p>
          </p:txBody>
        </p:sp>
        <p:sp>
          <p:nvSpPr>
            <p:cNvPr id="82956" name="TextBox 19"/>
            <p:cNvSpPr txBox="1">
              <a:spLocks noChangeArrowheads="1"/>
            </p:cNvSpPr>
            <p:nvPr/>
          </p:nvSpPr>
          <p:spPr bwMode="auto">
            <a:xfrm>
              <a:off x="928662" y="3249704"/>
              <a:ext cx="771530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11576A"/>
                  </a:solidFill>
                  <a:latin typeface="张海山锐谐体2.0-授权联系：Samtype@QQ.com"/>
                  <a:ea typeface="张海山锐谐体2.0-授权联系：Samtype@QQ.com"/>
                  <a:cs typeface="张海山锐谐体2.0-授权联系：Samtype@QQ.com"/>
                </a:rPr>
                <a:t>■ </a:t>
              </a: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研究协会</a:t>
              </a:r>
              <a:endParaRPr kumimoji="0" lang="en-US" altLang="zh-CN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endParaRPr>
            </a:p>
          </p:txBody>
        </p:sp>
        <p:sp>
          <p:nvSpPr>
            <p:cNvPr id="82957" name="TextBox 20"/>
            <p:cNvSpPr txBox="1">
              <a:spLocks noChangeArrowheads="1"/>
            </p:cNvSpPr>
            <p:nvPr/>
          </p:nvSpPr>
          <p:spPr bwMode="auto">
            <a:xfrm>
              <a:off x="1428728" y="3678332"/>
              <a:ext cx="771530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en-US" altLang="zh-CN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ACM SIGOPS</a:t>
              </a:r>
            </a:p>
          </p:txBody>
        </p:sp>
        <p:pic>
          <p:nvPicPr>
            <p:cNvPr id="82958" name="图片 21" descr="小点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662" y="3815087"/>
              <a:ext cx="151066" cy="148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959" name="TextBox 22"/>
            <p:cNvSpPr txBox="1">
              <a:spLocks noChangeArrowheads="1"/>
            </p:cNvSpPr>
            <p:nvPr/>
          </p:nvSpPr>
          <p:spPr bwMode="auto">
            <a:xfrm>
              <a:off x="1428728" y="4078442"/>
              <a:ext cx="771530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en-US" altLang="zh-CN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USENIX</a:t>
              </a:r>
            </a:p>
          </p:txBody>
        </p:sp>
        <p:pic>
          <p:nvPicPr>
            <p:cNvPr id="82960" name="图片 23" descr="小点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662" y="4215197"/>
              <a:ext cx="151066" cy="148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113"/>
          <p:cNvSpPr txBox="1">
            <a:spLocks noChangeArrowheads="1"/>
          </p:cNvSpPr>
          <p:nvPr/>
        </p:nvSpPr>
        <p:spPr bwMode="auto">
          <a:xfrm>
            <a:off x="2286000" y="1071563"/>
            <a:ext cx="60007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3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操作系统研究的顶级会议</a:t>
            </a:r>
          </a:p>
        </p:txBody>
      </p:sp>
      <p:grpSp>
        <p:nvGrpSpPr>
          <p:cNvPr id="17" name="组合 16"/>
          <p:cNvGrpSpPr>
            <a:grpSpLocks/>
          </p:cNvGrpSpPr>
          <p:nvPr/>
        </p:nvGrpSpPr>
        <p:grpSpPr bwMode="auto">
          <a:xfrm>
            <a:off x="928688" y="1785938"/>
            <a:ext cx="8215312" cy="3071812"/>
            <a:chOff x="928662" y="928676"/>
            <a:chExt cx="8215370" cy="3071834"/>
          </a:xfrm>
        </p:grpSpPr>
        <p:sp>
          <p:nvSpPr>
            <p:cNvPr id="84996" name="TextBox 115"/>
            <p:cNvSpPr txBox="1">
              <a:spLocks noChangeArrowheads="1"/>
            </p:cNvSpPr>
            <p:nvPr/>
          </p:nvSpPr>
          <p:spPr bwMode="auto">
            <a:xfrm>
              <a:off x="1428728" y="1285866"/>
              <a:ext cx="771530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en-US" altLang="zh-CN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ACM SIGOPS</a:t>
              </a:r>
            </a:p>
          </p:txBody>
        </p:sp>
        <p:pic>
          <p:nvPicPr>
            <p:cNvPr id="84997" name="图片 116" descr="小点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662" y="1422621"/>
              <a:ext cx="151066" cy="148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4998" name="TextBox 117"/>
            <p:cNvSpPr txBox="1">
              <a:spLocks noChangeArrowheads="1"/>
            </p:cNvSpPr>
            <p:nvPr/>
          </p:nvSpPr>
          <p:spPr bwMode="auto">
            <a:xfrm>
              <a:off x="1428728" y="1685976"/>
              <a:ext cx="771530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每两年（奇数：</a:t>
              </a:r>
              <a:r>
                <a:rPr kumimoji="0" lang="en-US" altLang="zh-CN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1967-</a:t>
              </a: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）</a:t>
              </a:r>
              <a:endParaRPr kumimoji="0" lang="en-US" altLang="zh-CN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endParaRPr>
            </a:p>
          </p:txBody>
        </p:sp>
        <p:pic>
          <p:nvPicPr>
            <p:cNvPr id="84999" name="图片 118" descr="小点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662" y="1822731"/>
              <a:ext cx="151066" cy="148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5000" name="TextBox 119"/>
            <p:cNvSpPr txBox="1">
              <a:spLocks noChangeArrowheads="1"/>
            </p:cNvSpPr>
            <p:nvPr/>
          </p:nvSpPr>
          <p:spPr bwMode="auto">
            <a:xfrm>
              <a:off x="1428728" y="2071684"/>
              <a:ext cx="771530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en-US" altLang="zh-CN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~20</a:t>
              </a: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论文</a:t>
              </a:r>
              <a:endParaRPr kumimoji="0" lang="en-US" altLang="zh-CN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endParaRPr>
            </a:p>
          </p:txBody>
        </p:sp>
        <p:pic>
          <p:nvPicPr>
            <p:cNvPr id="85001" name="图片 120" descr="小点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662" y="2208439"/>
              <a:ext cx="151066" cy="148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5002" name="TextBox 121"/>
            <p:cNvSpPr txBox="1">
              <a:spLocks noChangeArrowheads="1"/>
            </p:cNvSpPr>
            <p:nvPr/>
          </p:nvSpPr>
          <p:spPr bwMode="auto">
            <a:xfrm>
              <a:off x="928662" y="928676"/>
              <a:ext cx="771530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11576A"/>
                  </a:solidFill>
                  <a:latin typeface="张海山锐谐体2.0-授权联系：Samtype@QQ.com"/>
                  <a:ea typeface="张海山锐谐体2.0-授权联系：Samtype@QQ.com"/>
                  <a:cs typeface="张海山锐谐体2.0-授权联系：Samtype@QQ.com"/>
                </a:rPr>
                <a:t>■ </a:t>
              </a:r>
              <a:r>
                <a:rPr kumimoji="0" lang="en-US" altLang="zh-CN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ACM</a:t>
              </a: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操作系统原理研讨会（</a:t>
              </a:r>
              <a:r>
                <a:rPr kumimoji="0" lang="en-US" altLang="zh-CN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SOSP</a:t>
              </a: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kumimoji="0" lang="en-US" altLang="zh-CN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endParaRPr>
            </a:p>
          </p:txBody>
        </p:sp>
        <p:sp>
          <p:nvSpPr>
            <p:cNvPr id="85003" name="TextBox 124"/>
            <p:cNvSpPr txBox="1">
              <a:spLocks noChangeArrowheads="1"/>
            </p:cNvSpPr>
            <p:nvPr/>
          </p:nvSpPr>
          <p:spPr bwMode="auto">
            <a:xfrm>
              <a:off x="1428728" y="2814582"/>
              <a:ext cx="771530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en-US" altLang="zh-CN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USENIX</a:t>
              </a:r>
            </a:p>
          </p:txBody>
        </p:sp>
        <p:pic>
          <p:nvPicPr>
            <p:cNvPr id="85004" name="图片 125" descr="小点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662" y="2951337"/>
              <a:ext cx="151066" cy="148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5005" name="TextBox 126"/>
            <p:cNvSpPr txBox="1">
              <a:spLocks noChangeArrowheads="1"/>
            </p:cNvSpPr>
            <p:nvPr/>
          </p:nvSpPr>
          <p:spPr bwMode="auto">
            <a:xfrm>
              <a:off x="1428728" y="3214692"/>
              <a:ext cx="771530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每两年（偶数：</a:t>
              </a:r>
              <a:r>
                <a:rPr kumimoji="0" lang="en-US" altLang="zh-CN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1994-</a:t>
              </a: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）</a:t>
              </a:r>
              <a:endParaRPr kumimoji="0" lang="en-US" altLang="zh-CN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endParaRPr>
            </a:p>
          </p:txBody>
        </p:sp>
        <p:pic>
          <p:nvPicPr>
            <p:cNvPr id="85006" name="图片 127" descr="小点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662" y="3351447"/>
              <a:ext cx="151066" cy="148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5007" name="TextBox 128"/>
            <p:cNvSpPr txBox="1">
              <a:spLocks noChangeArrowheads="1"/>
            </p:cNvSpPr>
            <p:nvPr/>
          </p:nvSpPr>
          <p:spPr bwMode="auto">
            <a:xfrm>
              <a:off x="1428728" y="3600400"/>
              <a:ext cx="771530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en-US" altLang="zh-CN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~20</a:t>
              </a: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论文</a:t>
              </a:r>
              <a:endParaRPr kumimoji="0" lang="en-US" altLang="zh-CN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endParaRPr>
            </a:p>
          </p:txBody>
        </p:sp>
        <p:pic>
          <p:nvPicPr>
            <p:cNvPr id="85008" name="图片 129" descr="小点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662" y="3737155"/>
              <a:ext cx="151066" cy="148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5009" name="TextBox 130"/>
            <p:cNvSpPr txBox="1">
              <a:spLocks noChangeArrowheads="1"/>
            </p:cNvSpPr>
            <p:nvPr/>
          </p:nvSpPr>
          <p:spPr bwMode="auto">
            <a:xfrm>
              <a:off x="928662" y="2457392"/>
              <a:ext cx="771530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11576A"/>
                  </a:solidFill>
                  <a:latin typeface="张海山锐谐体2.0-授权联系：Samtype@QQ.com"/>
                  <a:ea typeface="张海山锐谐体2.0-授权联系：Samtype@QQ.com"/>
                  <a:cs typeface="张海山锐谐体2.0-授权联系：Samtype@QQ.com"/>
                </a:rPr>
                <a:t>■ </a:t>
              </a:r>
              <a:r>
                <a:rPr kumimoji="0" lang="en-US" altLang="zh-CN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USENIX</a:t>
              </a: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操作系统设计和实现研讨会（</a:t>
              </a:r>
              <a:r>
                <a:rPr kumimoji="0" lang="en-US" altLang="zh-CN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OSDI</a:t>
              </a: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kumimoji="0" lang="en-US" altLang="zh-CN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There is a saying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 hear, I forget</a:t>
            </a:r>
          </a:p>
          <a:p>
            <a:r>
              <a:rPr lang="en-US" altLang="zh-CN" dirty="0"/>
              <a:t>I </a:t>
            </a:r>
            <a:r>
              <a:rPr lang="en-US" altLang="zh-CN" dirty="0" smtClean="0"/>
              <a:t>see, I remember</a:t>
            </a:r>
          </a:p>
          <a:p>
            <a:r>
              <a:rPr lang="en-US" altLang="zh-CN" dirty="0" smtClean="0"/>
              <a:t>I do, I understand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CITS, NanKai University</a:t>
            </a:r>
            <a:endParaRPr lang="en-US" altLang="ko-KR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EEBC9B-EC1C-4D81-BC9A-FD8204B7A08B}" type="slidenum">
              <a:rPr lang="en-US" altLang="ko-KR" smtClean="0"/>
              <a:pPr>
                <a:defRPr/>
              </a:pPr>
              <a:t>55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5215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714625" y="1071563"/>
            <a:ext cx="39290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3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如何学习操作系统？</a:t>
            </a:r>
          </a:p>
        </p:txBody>
      </p:sp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928688" y="1785938"/>
            <a:ext cx="7715250" cy="2881312"/>
            <a:chOff x="928662" y="928676"/>
            <a:chExt cx="7715304" cy="2880674"/>
          </a:xfrm>
        </p:grpSpPr>
        <p:sp>
          <p:nvSpPr>
            <p:cNvPr id="8" name="TextBox 7"/>
            <p:cNvSpPr txBox="1"/>
            <p:nvPr/>
          </p:nvSpPr>
          <p:spPr>
            <a:xfrm>
              <a:off x="928662" y="2071423"/>
              <a:ext cx="7715304" cy="122210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lvl="1">
                <a:lnSpc>
                  <a:spcPct val="95000"/>
                </a:lnSpc>
                <a:defRPr/>
              </a:pPr>
              <a:r>
                <a:rPr lang="zh-CN" altLang="en-US" sz="16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“天才是1%的灵感加上</a:t>
              </a:r>
              <a:r>
                <a:rPr lang="zh-CN" altLang="en-US" sz="3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99%</a:t>
              </a: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的汗水" </a:t>
              </a:r>
            </a:p>
            <a:p>
              <a:pPr>
                <a:lnSpc>
                  <a:spcPct val="95000"/>
                </a:lnSpc>
                <a:defRPr/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-- Thomas Edison </a:t>
              </a:r>
            </a:p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  <a:defRPr/>
              </a:pP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87045" name="TextBox 12"/>
            <p:cNvSpPr txBox="1">
              <a:spLocks noChangeArrowheads="1"/>
            </p:cNvSpPr>
            <p:nvPr/>
          </p:nvSpPr>
          <p:spPr bwMode="auto">
            <a:xfrm>
              <a:off x="928662" y="928676"/>
              <a:ext cx="7715304" cy="1320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lvl="1">
                <a:lnSpc>
                  <a:spcPct val="9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11576A"/>
                  </a:solidFill>
                  <a:latin typeface="张海山锐谐体2.0-授权联系：Samtype@QQ.com"/>
                  <a:ea typeface="张海山锐谐体2.0-授权联系：Samtype@QQ.com"/>
                  <a:cs typeface="张海山锐谐体2.0-授权联系：Samtype@QQ.com"/>
                </a:rPr>
                <a:t>■ </a:t>
              </a: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Lucida Sans" panose="020B0602030504020204" pitchFamily="34" charset="0"/>
                </a:rPr>
                <a:t>"</a:t>
              </a: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不闻不若闻之，闻之不若见之，见之不若知之，知之不若</a:t>
              </a:r>
              <a:r>
                <a:rPr kumimoji="0" lang="zh-CN" altLang="en-US" sz="32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行之</a:t>
              </a: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；学至于行之而止矣。</a:t>
              </a: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Lucida Sans" panose="020B0602030504020204" pitchFamily="34" charset="0"/>
                </a:rPr>
                <a:t>"</a:t>
              </a:r>
            </a:p>
            <a:p>
              <a:pPr>
                <a:lnSpc>
                  <a:spcPct val="9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Lucida Sans" panose="020B0602030504020204" pitchFamily="34" charset="0"/>
                </a:rPr>
                <a:t>--</a:t>
              </a: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荀子《儒效篇》</a:t>
              </a: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Lucida Sans" panose="020B0602030504020204" pitchFamily="34" charset="0"/>
                </a:rPr>
                <a:t> </a:t>
              </a:r>
              <a:endParaRPr kumimoji="0" lang="en-US" altLang="zh-CN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endParaRPr>
            </a:p>
          </p:txBody>
        </p:sp>
        <p:sp>
          <p:nvSpPr>
            <p:cNvPr id="87046" name="TextBox 14"/>
            <p:cNvSpPr txBox="1">
              <a:spLocks noChangeArrowheads="1"/>
            </p:cNvSpPr>
            <p:nvPr/>
          </p:nvSpPr>
          <p:spPr bwMode="auto">
            <a:xfrm>
              <a:off x="928662" y="3286130"/>
              <a:ext cx="771530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11576A"/>
                  </a:solidFill>
                  <a:latin typeface="张海山锐谐体2.0-授权联系：Samtype@QQ.com"/>
                  <a:ea typeface="张海山锐谐体2.0-授权联系：Samtype@QQ.com"/>
                  <a:cs typeface="张海山锐谐体2.0-授权联系：Samtype@QQ.com"/>
                </a:rPr>
                <a:t>■ </a:t>
              </a: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“困难，最好的和</a:t>
              </a:r>
              <a:r>
                <a:rPr kumimoji="0" lang="zh-CN" altLang="en-US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最有趣</a:t>
              </a:r>
              <a:r>
                <a:rPr kumimoji="0"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的三年级课程！”</a:t>
              </a:r>
              <a:endParaRPr kumimoji="0" lang="en-US" altLang="zh-CN" sz="2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188" y="2020888"/>
            <a:ext cx="2127250" cy="290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00" y="2092325"/>
            <a:ext cx="1997075" cy="281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2306638"/>
            <a:ext cx="2205038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2714625" y="1071563"/>
            <a:ext cx="39290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30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如何学习操作系统？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90115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9011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5D2C38D-DA86-43C3-B988-4D2FFC7C5318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90117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2060575"/>
            <a:ext cx="7777162" cy="892175"/>
          </a:xfrm>
        </p:spPr>
        <p:txBody>
          <a:bodyPr/>
          <a:lstStyle/>
          <a:p>
            <a:pPr eaLnBrk="1" hangingPunct="1"/>
            <a:r>
              <a:rPr lang="en-US" altLang="zh-CN" sz="5400" i="1" smtClean="0">
                <a:solidFill>
                  <a:srgbClr val="993300"/>
                </a:solidFill>
                <a:ea typeface="宋体" panose="02010600030101010101" pitchFamily="2" charset="-122"/>
              </a:rPr>
              <a:t>Thanks for your time!</a:t>
            </a:r>
            <a:br>
              <a:rPr lang="en-US" altLang="zh-CN" sz="5400" i="1" smtClean="0">
                <a:solidFill>
                  <a:srgbClr val="993300"/>
                </a:solidFill>
                <a:ea typeface="宋体" panose="02010600030101010101" pitchFamily="2" charset="-122"/>
              </a:rPr>
            </a:br>
            <a:r>
              <a:rPr lang="en-US" altLang="zh-CN" sz="5400" i="1" smtClean="0">
                <a:solidFill>
                  <a:srgbClr val="993300"/>
                </a:solidFill>
                <a:ea typeface="宋体" panose="02010600030101010101" pitchFamily="2" charset="-122"/>
              </a:rPr>
              <a:t>Questions &amp; Answers</a:t>
            </a:r>
            <a:endParaRPr lang="en-US" altLang="ko-KR" sz="5400" i="1" smtClean="0">
              <a:solidFill>
                <a:srgbClr val="993300"/>
              </a:solidFill>
              <a:ea typeface="Gulim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下面是广告时间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7090" y="1438275"/>
            <a:ext cx="8866909" cy="5038725"/>
          </a:xfrm>
        </p:spPr>
        <p:txBody>
          <a:bodyPr>
            <a:normAutofit/>
          </a:bodyPr>
          <a:lstStyle/>
          <a:p>
            <a:pPr marL="0" lvl="0" indent="0">
              <a:spcBef>
                <a:spcPts val="0"/>
              </a:spcBef>
              <a:buSzPct val="25000"/>
              <a:buNone/>
            </a:pPr>
            <a:r>
              <a:rPr lang="zh-CN" alt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我们做什么？</a:t>
            </a:r>
            <a:endParaRPr lang="en-US" altLang="zh-CN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zh-CN" altLang="en-US" dirty="0" smtClean="0"/>
              <a:t>让应用程序运行的更好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更快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更具扩展性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更省电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更好的抵御灾害</a:t>
            </a:r>
            <a:endParaRPr lang="en-US" altLang="zh-CN" dirty="0" smtClean="0"/>
          </a:p>
          <a:p>
            <a:pPr lvl="1"/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68291C-E066-4E20-9F36-63439A21136B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288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12291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1229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B322558-EBE1-463F-8EB5-338F7168E5B9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Teaching books and reference</a:t>
            </a:r>
            <a:endParaRPr lang="en-US" altLang="ko-KR" smtClean="0">
              <a:ea typeface="Gulim" pitchFamily="34" charset="-127"/>
            </a:endParaRPr>
          </a:p>
        </p:txBody>
      </p:sp>
      <p:sp>
        <p:nvSpPr>
          <p:cNvPr id="1229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kumimoji="0" lang="en-US" altLang="zh-CN" dirty="0" smtClean="0">
                <a:ea typeface="宋体" panose="02010600030101010101" pitchFamily="2" charset="-122"/>
              </a:rPr>
              <a:t>Teaching books</a:t>
            </a:r>
          </a:p>
          <a:p>
            <a:pPr lvl="1" eaLnBrk="1" hangingPunct="1">
              <a:defRPr/>
            </a:pPr>
            <a:r>
              <a:rPr kumimoji="0" lang="en-US" altLang="zh-CN" dirty="0" smtClean="0">
                <a:ea typeface="宋体" panose="02010600030101010101" pitchFamily="2" charset="-122"/>
              </a:rPr>
              <a:t>“</a:t>
            </a:r>
            <a:r>
              <a:rPr kumimoji="0" lang="zh-CN" altLang="en-US" dirty="0" smtClean="0">
                <a:ea typeface="宋体" panose="02010600030101010101" pitchFamily="2" charset="-122"/>
              </a:rPr>
              <a:t>现代操作系统</a:t>
            </a:r>
            <a:r>
              <a:rPr kumimoji="0" lang="en-US" altLang="zh-CN" dirty="0" smtClean="0">
                <a:ea typeface="宋体" panose="02010600030101010101" pitchFamily="2" charset="-122"/>
              </a:rPr>
              <a:t>”,</a:t>
            </a:r>
            <a:r>
              <a:rPr kumimoji="0" lang="zh-CN" altLang="en-US" dirty="0" smtClean="0">
                <a:ea typeface="宋体" panose="02010600030101010101" pitchFamily="2" charset="-122"/>
              </a:rPr>
              <a:t>机械工业出版社，</a:t>
            </a:r>
            <a:r>
              <a:rPr kumimoji="0" lang="en-US" altLang="zh-CN" dirty="0" err="1" smtClean="0">
                <a:ea typeface="宋体" panose="02010600030101010101" pitchFamily="2" charset="-122"/>
              </a:rPr>
              <a:t>Tanenbaum</a:t>
            </a:r>
            <a:r>
              <a:rPr kumimoji="0" lang="zh-CN" altLang="en-US" dirty="0" smtClean="0">
                <a:ea typeface="宋体" panose="02010600030101010101" pitchFamily="2" charset="-122"/>
              </a:rPr>
              <a:t>著</a:t>
            </a:r>
          </a:p>
          <a:p>
            <a:pPr eaLnBrk="1" hangingPunct="1">
              <a:defRPr/>
            </a:pPr>
            <a:r>
              <a:rPr kumimoji="0" lang="en-US" altLang="zh-CN" dirty="0" smtClean="0">
                <a:ea typeface="宋体" panose="02010600030101010101" pitchFamily="2" charset="-122"/>
              </a:rPr>
              <a:t>Reference books</a:t>
            </a:r>
          </a:p>
          <a:p>
            <a:pPr lvl="1" eaLnBrk="1" hangingPunct="1">
              <a:defRPr/>
            </a:pPr>
            <a:r>
              <a:rPr lang="zh-CN" altLang="en-US" dirty="0" smtClean="0">
                <a:solidFill>
                  <a:srgbClr val="FF0000"/>
                </a:solidFill>
                <a:ea typeface="宋体" panose="02010600030101010101" pitchFamily="2" charset="-122"/>
              </a:rPr>
              <a:t>操作系统概念（第七版）；</a:t>
            </a:r>
            <a:r>
              <a:rPr lang="en-US" altLang="zh-CN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Silberschatz</a:t>
            </a:r>
            <a:r>
              <a:rPr lang="zh-CN" altLang="en-US" dirty="0" smtClean="0">
                <a:solidFill>
                  <a:srgbClr val="FF0000"/>
                </a:solidFill>
                <a:ea typeface="宋体" panose="02010600030101010101" pitchFamily="2" charset="-122"/>
              </a:rPr>
              <a:t>、</a:t>
            </a:r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Galvin</a:t>
            </a:r>
            <a:r>
              <a:rPr lang="zh-CN" altLang="en-US" dirty="0" smtClean="0">
                <a:solidFill>
                  <a:srgbClr val="FF0000"/>
                </a:solidFill>
                <a:ea typeface="宋体" panose="02010600030101010101" pitchFamily="2" charset="-122"/>
              </a:rPr>
              <a:t>和</a:t>
            </a:r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Gagne</a:t>
            </a:r>
            <a:r>
              <a:rPr lang="zh-CN" altLang="en-US" dirty="0" smtClean="0">
                <a:solidFill>
                  <a:srgbClr val="FF0000"/>
                </a:solidFill>
                <a:ea typeface="宋体" panose="02010600030101010101" pitchFamily="2" charset="-122"/>
              </a:rPr>
              <a:t>著、郑扣根译；高等教育出版社，</a:t>
            </a:r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2010</a:t>
            </a:r>
            <a:r>
              <a:rPr lang="zh-CN" altLang="en-US" dirty="0" smtClean="0">
                <a:solidFill>
                  <a:srgbClr val="FF0000"/>
                </a:solidFill>
                <a:ea typeface="宋体" panose="02010600030101010101" pitchFamily="2" charset="-122"/>
              </a:rPr>
              <a:t>年</a:t>
            </a:r>
            <a:endParaRPr lang="en-US" altLang="zh-CN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zh-CN" altLang="en-US" dirty="0" smtClean="0">
                <a:solidFill>
                  <a:srgbClr val="FF0000"/>
                </a:solidFill>
                <a:ea typeface="宋体" panose="02010600030101010101" pitchFamily="2" charset="-122"/>
              </a:rPr>
              <a:t>操作系统</a:t>
            </a:r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——</a:t>
            </a:r>
            <a:r>
              <a:rPr lang="zh-CN" altLang="en-US" dirty="0" smtClean="0">
                <a:solidFill>
                  <a:srgbClr val="FF0000"/>
                </a:solidFill>
                <a:ea typeface="宋体" panose="02010600030101010101" pitchFamily="2" charset="-122"/>
              </a:rPr>
              <a:t>精髓与设计原理（第七版）；</a:t>
            </a:r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William Stallings</a:t>
            </a:r>
            <a:r>
              <a:rPr lang="zh-CN" altLang="en-US" dirty="0" smtClean="0">
                <a:solidFill>
                  <a:srgbClr val="FF0000"/>
                </a:solidFill>
                <a:ea typeface="宋体" panose="02010600030101010101" pitchFamily="2" charset="-122"/>
              </a:rPr>
              <a:t>著，陈向群、陈渝译；电子工业出版社，</a:t>
            </a:r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2012</a:t>
            </a:r>
            <a:r>
              <a:rPr lang="zh-CN" altLang="en-US" dirty="0" smtClean="0">
                <a:solidFill>
                  <a:srgbClr val="FF0000"/>
                </a:solidFill>
                <a:ea typeface="宋体" panose="02010600030101010101" pitchFamily="2" charset="-122"/>
              </a:rPr>
              <a:t>年</a:t>
            </a:r>
            <a:endParaRPr kumimoji="0"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kumimoji="0" lang="en-US" altLang="zh-CN" dirty="0" smtClean="0">
                <a:ea typeface="宋体" panose="02010600030101010101" pitchFamily="2" charset="-122"/>
              </a:rPr>
              <a:t>“</a:t>
            </a:r>
            <a:r>
              <a:rPr kumimoji="0" lang="zh-CN" altLang="en-US" dirty="0" smtClean="0">
                <a:ea typeface="宋体" panose="02010600030101010101" pitchFamily="2" charset="-122"/>
              </a:rPr>
              <a:t>操作系统：设计与实现</a:t>
            </a:r>
            <a:r>
              <a:rPr kumimoji="0" lang="en-US" altLang="zh-CN" dirty="0" smtClean="0">
                <a:ea typeface="宋体" panose="02010600030101010101" pitchFamily="2" charset="-122"/>
              </a:rPr>
              <a:t>”</a:t>
            </a:r>
            <a:r>
              <a:rPr kumimoji="0" lang="zh-CN" altLang="en-US" dirty="0" smtClean="0">
                <a:ea typeface="宋体" panose="02010600030101010101" pitchFamily="2" charset="-122"/>
              </a:rPr>
              <a:t>，电子工业出版社，中译本</a:t>
            </a:r>
          </a:p>
          <a:p>
            <a:pPr lvl="1" eaLnBrk="1" hangingPunct="1">
              <a:defRPr/>
            </a:pPr>
            <a:r>
              <a:rPr kumimoji="0" lang="en-US" altLang="zh-CN" dirty="0" smtClean="0">
                <a:ea typeface="宋体" panose="02010600030101010101" pitchFamily="2" charset="-122"/>
              </a:rPr>
              <a:t>“</a:t>
            </a:r>
            <a:r>
              <a:rPr kumimoji="0" lang="zh-CN" altLang="en-US" dirty="0" smtClean="0">
                <a:ea typeface="宋体" panose="02010600030101010101" pitchFamily="2" charset="-122"/>
              </a:rPr>
              <a:t>操作系统－内核与设计原理</a:t>
            </a:r>
            <a:r>
              <a:rPr kumimoji="0" lang="en-US" altLang="zh-CN" dirty="0" smtClean="0">
                <a:ea typeface="宋体" panose="02010600030101010101" pitchFamily="2" charset="-122"/>
              </a:rPr>
              <a:t>”</a:t>
            </a:r>
            <a:r>
              <a:rPr kumimoji="0" lang="zh-CN" altLang="en-US" dirty="0" smtClean="0">
                <a:ea typeface="宋体" panose="02010600030101010101" pitchFamily="2" charset="-122"/>
              </a:rPr>
              <a:t>，电子工业出版社，</a:t>
            </a:r>
            <a:r>
              <a:rPr kumimoji="0" lang="en-US" altLang="zh-CN" dirty="0" smtClean="0">
                <a:ea typeface="宋体" panose="02010600030101010101" pitchFamily="2" charset="-122"/>
              </a:rPr>
              <a:t>William Stallings</a:t>
            </a:r>
            <a:r>
              <a:rPr kumimoji="0" lang="zh-CN" altLang="en-US" dirty="0" smtClean="0">
                <a:ea typeface="宋体" panose="02010600030101010101" pitchFamily="2" charset="-122"/>
              </a:rPr>
              <a:t>著，英文原版</a:t>
            </a:r>
          </a:p>
          <a:p>
            <a:pPr lvl="1" eaLnBrk="1" hangingPunct="1">
              <a:defRPr/>
            </a:pPr>
            <a:r>
              <a:rPr kumimoji="0" lang="en-US" altLang="zh-CN" dirty="0" smtClean="0">
                <a:ea typeface="宋体" panose="02010600030101010101" pitchFamily="2" charset="-122"/>
              </a:rPr>
              <a:t>“Windows</a:t>
            </a:r>
            <a:r>
              <a:rPr kumimoji="0" lang="zh-CN" altLang="en-US" dirty="0" smtClean="0">
                <a:ea typeface="宋体" panose="02010600030101010101" pitchFamily="2" charset="-122"/>
              </a:rPr>
              <a:t>操作系统原理</a:t>
            </a:r>
            <a:r>
              <a:rPr kumimoji="0" lang="en-US" altLang="zh-CN" dirty="0" smtClean="0">
                <a:ea typeface="宋体" panose="02010600030101010101" pitchFamily="2" charset="-122"/>
              </a:rPr>
              <a:t>”</a:t>
            </a:r>
            <a:r>
              <a:rPr kumimoji="0" lang="zh-CN" altLang="en-US" dirty="0" smtClean="0">
                <a:ea typeface="宋体" panose="02010600030101010101" pitchFamily="2" charset="-122"/>
              </a:rPr>
              <a:t>，机械工业出版社，陈向群</a:t>
            </a:r>
          </a:p>
          <a:p>
            <a:pPr eaLnBrk="1" hangingPunct="1">
              <a:defRPr/>
            </a:pPr>
            <a:endParaRPr kumimoji="0" lang="en-US" altLang="zh-CN" dirty="0" smtClean="0">
              <a:ea typeface="Gulim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 smtClean="0"/>
              <a:t>XOS: </a:t>
            </a:r>
            <a:r>
              <a:rPr lang="zh-CN" altLang="en-US" sz="3200" dirty="0" smtClean="0"/>
              <a:t>面向用户体验质量的高能效异构多核调度算法</a:t>
            </a:r>
            <a:endParaRPr lang="zh-CN" altLang="en-US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68291C-E066-4E20-9F36-63439A21136B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7375" y="1800387"/>
            <a:ext cx="6637800" cy="38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5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68291C-E066-4E20-9F36-63439A21136B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075" y="2352155"/>
            <a:ext cx="7772400" cy="271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63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 err="1" smtClean="0"/>
              <a:t>Orthrus</a:t>
            </a:r>
            <a:r>
              <a:rPr lang="en-US" altLang="zh-CN" sz="3600" dirty="0" smtClean="0"/>
              <a:t>: A Novel Block I/O Framework for Embedded Virtualization</a:t>
            </a:r>
            <a:endParaRPr lang="zh-CN" altLang="en-US" sz="3600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122" y="1634836"/>
            <a:ext cx="8977161" cy="4239491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8291C-E066-4E20-9F36-63439A21136B}" type="slidenum">
              <a:rPr lang="zh-CN" altLang="en-US" smtClean="0"/>
              <a:pPr/>
              <a:t>62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563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8291C-E066-4E20-9F36-63439A21136B}" type="slidenum">
              <a:rPr lang="zh-CN" altLang="en-US" smtClean="0"/>
              <a:pPr/>
              <a:t>63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45" y="103032"/>
            <a:ext cx="7966710" cy="600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1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Improving Dynamically-Generated Code Performance on Dynamic Binary Translators"/>
          <p:cNvSpPr txBox="1">
            <a:spLocks noGrp="1"/>
          </p:cNvSpPr>
          <p:nvPr>
            <p:ph type="ctrTitle"/>
          </p:nvPr>
        </p:nvSpPr>
        <p:spPr>
          <a:xfrm>
            <a:off x="62678" y="867285"/>
            <a:ext cx="9018645" cy="1530911"/>
          </a:xfrm>
          <a:prstGeom prst="rect">
            <a:avLst/>
          </a:prstGeom>
        </p:spPr>
        <p:txBody>
          <a:bodyPr anchor="ctr">
            <a:normAutofit fontScale="90000"/>
          </a:bodyPr>
          <a:lstStyle>
            <a:lvl1pPr defTabSz="338835">
              <a:defRPr sz="4871"/>
            </a:lvl1pPr>
          </a:lstStyle>
          <a:p>
            <a:r>
              <a:t>Improving Dynamically-Generated Code Performance on Dynamic Binary Translators</a:t>
            </a:r>
          </a:p>
        </p:txBody>
      </p:sp>
      <p:sp>
        <p:nvSpPr>
          <p:cNvPr id="121" name="Wenwen Wang1, Jiacheng Wu2,…"/>
          <p:cNvSpPr txBox="1">
            <a:spLocks noGrp="1"/>
          </p:cNvSpPr>
          <p:nvPr>
            <p:ph type="subTitle" sz="half" idx="1"/>
          </p:nvPr>
        </p:nvSpPr>
        <p:spPr>
          <a:xfrm>
            <a:off x="892969" y="3251001"/>
            <a:ext cx="7358063" cy="1962713"/>
          </a:xfrm>
          <a:prstGeom prst="rect">
            <a:avLst/>
          </a:prstGeom>
        </p:spPr>
        <p:txBody>
          <a:bodyPr anchor="ctr">
            <a:normAutofit fontScale="85000" lnSpcReduction="10000"/>
          </a:bodyPr>
          <a:lstStyle/>
          <a:p>
            <a:pPr>
              <a:defRPr sz="3200"/>
            </a:pPr>
            <a:r>
              <a:rPr dirty="0" err="1"/>
              <a:t>Wenwen</a:t>
            </a:r>
            <a:r>
              <a:rPr dirty="0"/>
              <a:t> Wang</a:t>
            </a:r>
            <a:r>
              <a:rPr baseline="31999" dirty="0"/>
              <a:t>1</a:t>
            </a:r>
            <a:r>
              <a:rPr dirty="0"/>
              <a:t>, </a:t>
            </a:r>
            <a:r>
              <a:rPr b="1" dirty="0" err="1"/>
              <a:t>Jiacheng</a:t>
            </a:r>
            <a:r>
              <a:rPr b="1" dirty="0"/>
              <a:t> Wu</a:t>
            </a:r>
            <a:r>
              <a:rPr b="1" baseline="31999" dirty="0"/>
              <a:t>2</a:t>
            </a:r>
            <a:r>
              <a:rPr b="1" dirty="0"/>
              <a:t>, </a:t>
            </a:r>
          </a:p>
          <a:p>
            <a:pPr>
              <a:defRPr sz="3200"/>
            </a:pPr>
            <a:r>
              <a:rPr b="1" dirty="0"/>
              <a:t>Xiaoli Gong</a:t>
            </a:r>
            <a:r>
              <a:rPr b="1" baseline="31999" dirty="0"/>
              <a:t>2</a:t>
            </a:r>
            <a:r>
              <a:rPr dirty="0"/>
              <a:t>, Tao Li</a:t>
            </a:r>
            <a:r>
              <a:rPr baseline="31999" dirty="0"/>
              <a:t>2</a:t>
            </a:r>
            <a:r>
              <a:rPr dirty="0"/>
              <a:t>, and Pen-Chung Yew</a:t>
            </a:r>
            <a:r>
              <a:rPr baseline="31999" dirty="0"/>
              <a:t>1</a:t>
            </a:r>
          </a:p>
          <a:p>
            <a:pPr>
              <a:defRPr sz="3200"/>
            </a:pPr>
            <a:endParaRPr baseline="31999" dirty="0"/>
          </a:p>
          <a:p>
            <a:pPr>
              <a:defRPr sz="3200"/>
            </a:pPr>
            <a:r>
              <a:rPr baseline="31999" dirty="0"/>
              <a:t>1</a:t>
            </a:r>
            <a:r>
              <a:rPr dirty="0"/>
              <a:t>University of Minnesota, Twin Cities</a:t>
            </a:r>
          </a:p>
          <a:p>
            <a:pPr>
              <a:defRPr sz="3200"/>
            </a:pPr>
            <a:r>
              <a:rPr b="1" baseline="31999" dirty="0"/>
              <a:t>2</a:t>
            </a:r>
            <a:r>
              <a:rPr b="1" dirty="0"/>
              <a:t>Nankai University</a:t>
            </a:r>
          </a:p>
        </p:txBody>
      </p:sp>
      <p:pic>
        <p:nvPicPr>
          <p:cNvPr id="12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66670" y="5280622"/>
            <a:ext cx="1479151" cy="1479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8179" y="5484478"/>
            <a:ext cx="1813436" cy="107143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292430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High Scalability Cross ISA Distribute Computing Platform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8291C-E066-4E20-9F36-63439A21136B}" type="slidenum">
              <a:rPr lang="zh-CN" altLang="en-US" smtClean="0"/>
              <a:pPr/>
              <a:t>65</a:t>
            </a:fld>
            <a:endParaRPr lang="en-US" altLang="zh-CN"/>
          </a:p>
        </p:txBody>
      </p:sp>
      <p:pic>
        <p:nvPicPr>
          <p:cNvPr id="75778" name="Picture 2" descr="http://popcornlinux.org/images/images/hwmod_oshw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09" y="1528531"/>
            <a:ext cx="7259781" cy="446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918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我们非常需要写代码的</a:t>
            </a:r>
            <a:r>
              <a:rPr lang="en-US" altLang="zh-CN" strike="dblStrike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br>
              <a:rPr lang="en-US" altLang="zh-CN" strike="dblStrike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</a:br>
            <a:r>
              <a:rPr lang="zh-CN" altLang="en-US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随时欢迎充满工作热情的</a:t>
            </a:r>
            <a:r>
              <a:rPr lang="en-US" altLang="zh-CN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br>
              <a:rPr lang="en-US" altLang="zh-CN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</a:br>
            <a:r>
              <a:rPr lang="zh-CN" altLang="en-US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同学们加入</a:t>
            </a:r>
            <a:endParaRPr lang="zh-CN" altLang="en-US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宫晓利</a:t>
            </a:r>
            <a:endParaRPr lang="en-US" altLang="zh-CN" dirty="0" smtClean="0"/>
          </a:p>
          <a:p>
            <a:r>
              <a:rPr lang="en-US" altLang="zh-CN" dirty="0" smtClean="0">
                <a:hlinkClick r:id="rId2"/>
              </a:rPr>
              <a:t>gongxiaoli@nankai.edu.cn</a:t>
            </a:r>
            <a:endParaRPr lang="en-US" altLang="zh-CN" dirty="0" smtClean="0"/>
          </a:p>
          <a:p>
            <a:r>
              <a:rPr lang="en-US" altLang="zh-CN" dirty="0" smtClean="0"/>
              <a:t>18622183231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8291C-E066-4E20-9F36-63439A21136B}" type="slidenum">
              <a:rPr lang="zh-CN" altLang="en-US" smtClean="0"/>
              <a:pPr/>
              <a:t>66</a:t>
            </a:fld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1747838" y="2130426"/>
            <a:ext cx="5643562" cy="4603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747838" y="2286003"/>
            <a:ext cx="5643562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89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13315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1331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5312501-B9E2-44B4-A3E6-8AF68BDA6B94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Teaching books and reference</a:t>
            </a:r>
            <a:endParaRPr lang="en-US" altLang="ko-KR" smtClean="0">
              <a:ea typeface="Gulim" pitchFamily="34" charset="-127"/>
            </a:endParaRPr>
          </a:p>
        </p:txBody>
      </p:sp>
      <p:pic>
        <p:nvPicPr>
          <p:cNvPr id="13318" name="Picture 9" descr="bd7f5842-037e-4ab1-a8e2-77caa0d9fa57(1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975"/>
            <a:ext cx="4716463" cy="471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10" descr="caae60da-cc71-4360-a21c-fc3667e38a29(3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1196975"/>
            <a:ext cx="4859337" cy="485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Operating System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14339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smtClean="0">
                <a:solidFill>
                  <a:schemeClr val="bg1"/>
                </a:solidFill>
                <a:ea typeface="Gulim" pitchFamily="34" charset="-127"/>
              </a:rPr>
              <a:t>CITS, NanKai University</a:t>
            </a:r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1434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C14822E-DECE-4DB7-B91C-779852992B31}" type="slidenum">
              <a:rPr kumimoji="0" lang="en-US" altLang="ko-KR" sz="1200" smtClean="0">
                <a:solidFill>
                  <a:schemeClr val="bg1"/>
                </a:solidFill>
                <a:ea typeface="Gulim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kumimoji="0" lang="en-US" altLang="ko-KR" sz="1200" smtClean="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143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Gulim" pitchFamily="34" charset="-127"/>
              </a:rPr>
              <a:t>Other reference books</a:t>
            </a:r>
            <a:endParaRPr lang="en-US" altLang="ko-KR" smtClean="0">
              <a:ea typeface="Gulim" pitchFamily="34" charset="-127"/>
            </a:endParaRPr>
          </a:p>
        </p:txBody>
      </p:sp>
      <p:sp>
        <p:nvSpPr>
          <p:cNvPr id="1434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zh-CN" altLang="en-US" sz="2000" smtClean="0">
                <a:solidFill>
                  <a:schemeClr val="tx1"/>
                </a:solidFill>
                <a:ea typeface="宋体" panose="02010600030101010101" pitchFamily="2" charset="-122"/>
              </a:rPr>
              <a:t>操作系统教程  			王素华          人民邮电出版社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zh-CN" altLang="en-US" sz="2000" smtClean="0">
                <a:solidFill>
                  <a:schemeClr val="tx1"/>
                </a:solidFill>
                <a:ea typeface="宋体" panose="02010600030101010101" pitchFamily="2" charset="-122"/>
              </a:rPr>
              <a:t>计算机操作系统教程                张尧学史美林 清华大学出版社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zh-CN" altLang="en-US" sz="2000" smtClean="0">
                <a:solidFill>
                  <a:schemeClr val="tx1"/>
                </a:solidFill>
                <a:ea typeface="宋体" panose="02010600030101010101" pitchFamily="2" charset="-122"/>
              </a:rPr>
              <a:t>计算机操作系统教程		周长林 左万历  高等教育出版社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zh-CN" altLang="en-US" sz="2000" smtClean="0">
                <a:solidFill>
                  <a:schemeClr val="tx1"/>
                </a:solidFill>
                <a:ea typeface="宋体" panose="02010600030101010101" pitchFamily="2" charset="-122"/>
              </a:rPr>
              <a:t>操作系统基础  			屠立德 屠祁    清华大学出版社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zh-CN" altLang="en-US" sz="2000" smtClean="0">
                <a:solidFill>
                  <a:schemeClr val="tx1"/>
                </a:solidFill>
                <a:ea typeface="宋体" panose="02010600030101010101" pitchFamily="2" charset="-122"/>
              </a:rPr>
              <a:t>操作系统教程   			孟庆昌      西安电子科大出版社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zh-CN" altLang="en-US" sz="2000" smtClean="0">
                <a:solidFill>
                  <a:schemeClr val="tx1"/>
                </a:solidFill>
                <a:ea typeface="宋体" panose="02010600030101010101" pitchFamily="2" charset="-122"/>
              </a:rPr>
              <a:t>计算机操作系统 		汤子瀛等   西安电子科大出版社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zh-CN" altLang="en-US" sz="2000" smtClean="0">
                <a:solidFill>
                  <a:schemeClr val="tx1"/>
                </a:solidFill>
                <a:ea typeface="宋体" panose="02010600030101010101" pitchFamily="2" charset="-122"/>
              </a:rPr>
              <a:t>操作系统原理</a:t>
            </a:r>
            <a:r>
              <a:rPr kumimoji="0" lang="en-US" altLang="zh-CN" sz="2000" smtClean="0">
                <a:solidFill>
                  <a:schemeClr val="tx1"/>
                </a:solidFill>
                <a:ea typeface="宋体" panose="02010600030101010101" pitchFamily="2" charset="-122"/>
              </a:rPr>
              <a:t>DOS</a:t>
            </a:r>
            <a:r>
              <a:rPr kumimoji="0" lang="zh-CN" altLang="en-US" sz="2000" smtClean="0">
                <a:solidFill>
                  <a:schemeClr val="tx1"/>
                </a:solidFill>
                <a:ea typeface="宋体" panose="02010600030101010101" pitchFamily="2" charset="-122"/>
              </a:rPr>
              <a:t>篇 		张昆苍        清华大学出版社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zh-CN" altLang="en-US" sz="2000" smtClean="0">
                <a:solidFill>
                  <a:srgbClr val="FF0000"/>
                </a:solidFill>
                <a:ea typeface="宋体" panose="02010600030101010101" pitchFamily="2" charset="-122"/>
              </a:rPr>
              <a:t>操作系统教程</a:t>
            </a:r>
            <a:r>
              <a:rPr kumimoji="0" lang="zh-CN" altLang="en-US" sz="2000" smtClean="0">
                <a:solidFill>
                  <a:schemeClr val="tx1"/>
                </a:solidFill>
                <a:ea typeface="宋体" panose="02010600030101010101" pitchFamily="2" charset="-122"/>
              </a:rPr>
              <a:t> 			孙钟秀主编   高等教育出版社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zh-CN" altLang="en-US" sz="2000" smtClean="0">
                <a:solidFill>
                  <a:schemeClr val="tx1"/>
                </a:solidFill>
                <a:ea typeface="宋体" panose="02010600030101010101" pitchFamily="2" charset="-122"/>
              </a:rPr>
              <a:t>操作系统原理技术与编程	蒋静 徐志伟  机械工业出版社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en-US" altLang="zh-CN" sz="2000" smtClean="0">
                <a:solidFill>
                  <a:schemeClr val="tx1"/>
                </a:solidFill>
                <a:ea typeface="宋体" panose="02010600030101010101" pitchFamily="2" charset="-122"/>
              </a:rPr>
              <a:t>Operating System Concept </a:t>
            </a:r>
            <a:r>
              <a:rPr kumimoji="0" lang="zh-CN" altLang="en-US" sz="2000" smtClean="0">
                <a:solidFill>
                  <a:schemeClr val="tx1"/>
                </a:solidFill>
                <a:ea typeface="宋体" panose="02010600030101010101" pitchFamily="2" charset="-122"/>
              </a:rPr>
              <a:t>　	</a:t>
            </a:r>
            <a:r>
              <a:rPr kumimoji="0" lang="en-US" altLang="zh-CN" sz="2000" smtClean="0">
                <a:solidFill>
                  <a:schemeClr val="tx1"/>
                </a:solidFill>
                <a:ea typeface="宋体" panose="02010600030101010101" pitchFamily="2" charset="-122"/>
              </a:rPr>
              <a:t>Abrahan Silberschatz,etc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en-US" altLang="zh-CN" sz="2000" smtClean="0">
                <a:solidFill>
                  <a:schemeClr val="tx1"/>
                </a:solidFill>
                <a:ea typeface="宋体" panose="02010600030101010101" pitchFamily="2" charset="-122"/>
              </a:rPr>
              <a:t>Applied Operating System Concept	Abrahan Silberschatz,etc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kumimoji="0" lang="zh-CN" altLang="en-US" smtClean="0">
              <a:ea typeface="宋体" panose="02010600030101010101" pitchFamily="2" charset="-122"/>
            </a:endParaRPr>
          </a:p>
        </p:txBody>
      </p:sp>
      <p:pic>
        <p:nvPicPr>
          <p:cNvPr id="88068" name="Picture 4" descr="低头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1989138"/>
            <a:ext cx="381000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69" name="Picture 5" descr="微信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1773238"/>
            <a:ext cx="4410075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0" name="Picture 6" descr="系统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989138"/>
            <a:ext cx="7620000" cy="317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1" name="Picture 7" descr="拆机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100513"/>
            <a:ext cx="3671888" cy="275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2" name="Picture 8" descr="拆机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3806825"/>
            <a:ext cx="4067175" cy="305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88068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48148E-6 L -0.30295 -0.22685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880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56" y="-1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8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88069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5 0.0507 L 0.34948 -0.21967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880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26" y="-1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8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88070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8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8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sh3_Print">
  <a:themeElements>
    <a:clrScheme name="psh3_Print 2">
      <a:dk1>
        <a:srgbClr val="000000"/>
      </a:dk1>
      <a:lt1>
        <a:srgbClr val="FFFFFF"/>
      </a:lt1>
      <a:dk2>
        <a:srgbClr val="003366"/>
      </a:dk2>
      <a:lt2>
        <a:srgbClr val="CCCCCC"/>
      </a:lt2>
      <a:accent1>
        <a:srgbClr val="C0C9F6"/>
      </a:accent1>
      <a:accent2>
        <a:srgbClr val="A1B67A"/>
      </a:accent2>
      <a:accent3>
        <a:srgbClr val="FFFFFF"/>
      </a:accent3>
      <a:accent4>
        <a:srgbClr val="000000"/>
      </a:accent4>
      <a:accent5>
        <a:srgbClr val="DCE1FA"/>
      </a:accent5>
      <a:accent6>
        <a:srgbClr val="91A56E"/>
      </a:accent6>
      <a:hlink>
        <a:srgbClr val="789ED0"/>
      </a:hlink>
      <a:folHlink>
        <a:srgbClr val="B2B2B2"/>
      </a:folHlink>
    </a:clrScheme>
    <a:fontScheme name="psh3_Print">
      <a:majorFont>
        <a:latin typeface="Times New Roman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psh3_Print 1">
        <a:dk1>
          <a:srgbClr val="5F5F5F"/>
        </a:dk1>
        <a:lt1>
          <a:srgbClr val="FFFFFF"/>
        </a:lt1>
        <a:dk2>
          <a:srgbClr val="000000"/>
        </a:dk2>
        <a:lt2>
          <a:srgbClr val="DDDDDD"/>
        </a:lt2>
        <a:accent1>
          <a:srgbClr val="C0C0C0"/>
        </a:accent1>
        <a:accent2>
          <a:srgbClr val="EAEAEA"/>
        </a:accent2>
        <a:accent3>
          <a:srgbClr val="FFFFFF"/>
        </a:accent3>
        <a:accent4>
          <a:srgbClr val="505050"/>
        </a:accent4>
        <a:accent5>
          <a:srgbClr val="DCDCDC"/>
        </a:accent5>
        <a:accent6>
          <a:srgbClr val="D4D4D4"/>
        </a:accent6>
        <a:hlink>
          <a:srgbClr val="4D4D4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h3_Print 2">
        <a:dk1>
          <a:srgbClr val="000000"/>
        </a:dk1>
        <a:lt1>
          <a:srgbClr val="FFFFFF"/>
        </a:lt1>
        <a:dk2>
          <a:srgbClr val="003366"/>
        </a:dk2>
        <a:lt2>
          <a:srgbClr val="CCCCCC"/>
        </a:lt2>
        <a:accent1>
          <a:srgbClr val="C0C9F6"/>
        </a:accent1>
        <a:accent2>
          <a:srgbClr val="A1B67A"/>
        </a:accent2>
        <a:accent3>
          <a:srgbClr val="FFFFFF"/>
        </a:accent3>
        <a:accent4>
          <a:srgbClr val="000000"/>
        </a:accent4>
        <a:accent5>
          <a:srgbClr val="DCE1FA"/>
        </a:accent5>
        <a:accent6>
          <a:srgbClr val="91A56E"/>
        </a:accent6>
        <a:hlink>
          <a:srgbClr val="789ED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h3_Print 3">
        <a:dk1>
          <a:srgbClr val="384868"/>
        </a:dk1>
        <a:lt1>
          <a:srgbClr val="FFFFFF"/>
        </a:lt1>
        <a:dk2>
          <a:srgbClr val="000000"/>
        </a:dk2>
        <a:lt2>
          <a:srgbClr val="CCCCCC"/>
        </a:lt2>
        <a:accent1>
          <a:srgbClr val="C0C9F6"/>
        </a:accent1>
        <a:accent2>
          <a:srgbClr val="A1B67A"/>
        </a:accent2>
        <a:accent3>
          <a:srgbClr val="FFFFFF"/>
        </a:accent3>
        <a:accent4>
          <a:srgbClr val="2E3C58"/>
        </a:accent4>
        <a:accent5>
          <a:srgbClr val="DCE1FA"/>
        </a:accent5>
        <a:accent6>
          <a:srgbClr val="91A56E"/>
        </a:accent6>
        <a:hlink>
          <a:srgbClr val="789ED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Design">
  <a:themeElements>
    <a:clrScheme name="Default Design 4">
      <a:dk1>
        <a:srgbClr val="000000"/>
      </a:dk1>
      <a:lt1>
        <a:srgbClr val="FFFFCC"/>
      </a:lt1>
      <a:dk2>
        <a:srgbClr val="808000"/>
      </a:dk2>
      <a:lt2>
        <a:srgbClr val="666633"/>
      </a:lt2>
      <a:accent1>
        <a:srgbClr val="339933"/>
      </a:accent1>
      <a:accent2>
        <a:srgbClr val="800000"/>
      </a:accent2>
      <a:accent3>
        <a:srgbClr val="FFFFE2"/>
      </a:accent3>
      <a:accent4>
        <a:srgbClr val="000000"/>
      </a:accent4>
      <a:accent5>
        <a:srgbClr val="ADCAAD"/>
      </a:accent5>
      <a:accent6>
        <a:srgbClr val="730000"/>
      </a:accent6>
      <a:hlink>
        <a:srgbClr val="0033CC"/>
      </a:hlink>
      <a:folHlink>
        <a:srgbClr val="FFCC66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psh3_Print</Template>
  <TotalTime>0</TotalTime>
  <Words>2998</Words>
  <Application>Microsoft Office PowerPoint</Application>
  <PresentationFormat>全屏显示(4:3)</PresentationFormat>
  <Paragraphs>656</Paragraphs>
  <Slides>66</Slides>
  <Notes>31</Notes>
  <HiddenSlides>0</HiddenSlides>
  <MMClips>0</MMClips>
  <ScaleCrop>false</ScaleCrop>
  <HeadingPairs>
    <vt:vector size="8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90" baseType="lpstr">
      <vt:lpstr>Gulim</vt:lpstr>
      <vt:lpstr>Helvetica Light</vt:lpstr>
      <vt:lpstr>Helvetica Neue</vt:lpstr>
      <vt:lpstr>Helvetica Neue Light</vt:lpstr>
      <vt:lpstr>Helvetica Neue Medium</vt:lpstr>
      <vt:lpstr>Helvetica Neue Thin</vt:lpstr>
      <vt:lpstr>Malgun Gothic</vt:lpstr>
      <vt:lpstr>MS PGothic</vt:lpstr>
      <vt:lpstr>等线</vt:lpstr>
      <vt:lpstr>楷体_GB2312</vt:lpstr>
      <vt:lpstr>宋体</vt:lpstr>
      <vt:lpstr>微软雅黑</vt:lpstr>
      <vt:lpstr>张海山锐谐体2.0-授权联系：Samtype@QQ.com</vt:lpstr>
      <vt:lpstr>Arial</vt:lpstr>
      <vt:lpstr>Calibri</vt:lpstr>
      <vt:lpstr>Lucida Sans</vt:lpstr>
      <vt:lpstr>Tahoma</vt:lpstr>
      <vt:lpstr>Times New Roman</vt:lpstr>
      <vt:lpstr>Verdana</vt:lpstr>
      <vt:lpstr>Wingdings</vt:lpstr>
      <vt:lpstr>psh3_Print</vt:lpstr>
      <vt:lpstr>Default Design</vt:lpstr>
      <vt:lpstr>White</vt:lpstr>
      <vt:lpstr>Visio</vt:lpstr>
      <vt:lpstr>Operating System</vt:lpstr>
      <vt:lpstr>What is OS?</vt:lpstr>
      <vt:lpstr>My goals in this course</vt:lpstr>
      <vt:lpstr>What about your goals?</vt:lpstr>
      <vt:lpstr>评分规则</vt:lpstr>
      <vt:lpstr>Teaching books and reference</vt:lpstr>
      <vt:lpstr>Teaching books and reference</vt:lpstr>
      <vt:lpstr>Other reference books</vt:lpstr>
      <vt:lpstr>PowerPoint 演示文稿</vt:lpstr>
      <vt:lpstr>Concept of Software</vt:lpstr>
      <vt:lpstr>Role of OS in computer system</vt:lpstr>
      <vt:lpstr>What happens behind “Hello World”</vt:lpstr>
      <vt:lpstr>Processing steps of OS </vt:lpstr>
      <vt:lpstr>Processing steps of OS (cont.) </vt:lpstr>
      <vt:lpstr>PowerPoint 演示文稿</vt:lpstr>
      <vt:lpstr>Functions of OS</vt:lpstr>
      <vt:lpstr>Architecture of OS</vt:lpstr>
      <vt:lpstr>Basic concepts</vt:lpstr>
      <vt:lpstr>Architecture of Minix</vt:lpstr>
      <vt:lpstr>Architecture of Win 2k/XP</vt:lpstr>
      <vt:lpstr>Topics of OS</vt:lpstr>
      <vt:lpstr>Topics of OS (cont.)</vt:lpstr>
      <vt:lpstr>Overview of OS history</vt:lpstr>
      <vt:lpstr>History of OS: Stone Age</vt:lpstr>
      <vt:lpstr>History of OS: Bronze Age</vt:lpstr>
      <vt:lpstr>History of Operating Systems (1)</vt:lpstr>
      <vt:lpstr>FMS: Bronze Age</vt:lpstr>
      <vt:lpstr>History of OS: Industrial Age</vt:lpstr>
      <vt:lpstr>Compatible and Soft Engineering</vt:lpstr>
      <vt:lpstr>Compatible and Soft Engineering</vt:lpstr>
      <vt:lpstr>Multics: seed of modern OS</vt:lpstr>
      <vt:lpstr>Multics: seed of modern OS</vt:lpstr>
      <vt:lpstr>Multics: seed of modern OS</vt:lpstr>
      <vt:lpstr>Ken Thompson: I want to play game</vt:lpstr>
      <vt:lpstr>Ken Thompson</vt:lpstr>
      <vt:lpstr>Unix family: more popular than CN&amp;KN</vt:lpstr>
      <vt:lpstr>Linus Torvalds: Just do it</vt:lpstr>
      <vt:lpstr>History of OS: Golden Age</vt:lpstr>
      <vt:lpstr>Gary Kildall: There was a chance for me…</vt:lpstr>
      <vt:lpstr>Bill Gates &amp; Microsoft</vt:lpstr>
      <vt:lpstr>Steve Jobs &amp; Macintosh</vt:lpstr>
      <vt:lpstr>Future of OS: Nothing Impossible</vt:lpstr>
      <vt:lpstr>Future of OS: Nothing Impossible</vt:lpstr>
      <vt:lpstr>Future of OS: Nothing Impossible</vt:lpstr>
      <vt:lpstr>Future of OS: Nothing Impossible</vt:lpstr>
      <vt:lpstr>三足鼎立</vt:lpstr>
      <vt:lpstr>Tizen is, </vt:lpstr>
      <vt:lpstr>Industry Support</vt:lpstr>
      <vt:lpstr>Tizen Open Source Information</vt:lpstr>
      <vt:lpstr>History of OS in CHINA</vt:lpstr>
      <vt:lpstr>The culture of OS and Computing</vt:lpstr>
      <vt:lpstr>学习操作系统能有什么收获？</vt:lpstr>
      <vt:lpstr>PowerPoint 演示文稿</vt:lpstr>
      <vt:lpstr>PowerPoint 演示文稿</vt:lpstr>
      <vt:lpstr>There is a saying</vt:lpstr>
      <vt:lpstr>PowerPoint 演示文稿</vt:lpstr>
      <vt:lpstr>PowerPoint 演示文稿</vt:lpstr>
      <vt:lpstr>Thanks for your time! Questions &amp; Answers</vt:lpstr>
      <vt:lpstr>下面是广告时间</vt:lpstr>
      <vt:lpstr>XOS: 面向用户体验质量的高能效异构多核调度算法</vt:lpstr>
      <vt:lpstr>PowerPoint 演示文稿</vt:lpstr>
      <vt:lpstr>Orthrus: A Novel Block I/O Framework for Embedded Virtualization</vt:lpstr>
      <vt:lpstr>PowerPoint 演示文稿</vt:lpstr>
      <vt:lpstr>Improving Dynamically-Generated Code Performance on Dynamic Binary Translators</vt:lpstr>
      <vt:lpstr>High Scalability Cross ISA Distribute Computing Platform</vt:lpstr>
      <vt:lpstr>我们非常需要写代码的 随时欢迎充满工作热情的 同学们加入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2018-10-15T09:30:11Z</dcterms:created>
  <dcterms:modified xsi:type="dcterms:W3CDTF">2018-10-15T09:30:31Z</dcterms:modified>
</cp:coreProperties>
</file>